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4" r:id="rId2"/>
  </p:sldMasterIdLst>
  <p:notesMasterIdLst>
    <p:notesMasterId r:id="rId27"/>
  </p:notesMasterIdLst>
  <p:handoutMasterIdLst>
    <p:handoutMasterId r:id="rId28"/>
  </p:handoutMasterIdLst>
  <p:sldIdLst>
    <p:sldId id="1448943364" r:id="rId3"/>
    <p:sldId id="2377" r:id="rId4"/>
    <p:sldId id="1810" r:id="rId5"/>
    <p:sldId id="1448943348" r:id="rId6"/>
    <p:sldId id="1448943334" r:id="rId7"/>
    <p:sldId id="1448943335" r:id="rId8"/>
    <p:sldId id="1448943349" r:id="rId9"/>
    <p:sldId id="269" r:id="rId10"/>
    <p:sldId id="1448943363" r:id="rId11"/>
    <p:sldId id="1448943355" r:id="rId12"/>
    <p:sldId id="1448943356" r:id="rId13"/>
    <p:sldId id="1448943350" r:id="rId14"/>
    <p:sldId id="1448943352" r:id="rId15"/>
    <p:sldId id="1448943353" r:id="rId16"/>
    <p:sldId id="1448943351" r:id="rId17"/>
    <p:sldId id="1448943354" r:id="rId18"/>
    <p:sldId id="1448943357" r:id="rId19"/>
    <p:sldId id="1448943358" r:id="rId20"/>
    <p:sldId id="1448943359" r:id="rId21"/>
    <p:sldId id="1448943360" r:id="rId22"/>
    <p:sldId id="1448943361" r:id="rId23"/>
    <p:sldId id="270" r:id="rId24"/>
    <p:sldId id="1448943362" r:id="rId25"/>
    <p:sldId id="1865" r:id="rId26"/>
  </p:sldIdLst>
  <p:sldSz cx="12192000" cy="6858000"/>
  <p:notesSz cx="7010400" cy="9296400"/>
  <p:defaultTextStyle>
    <a:defPPr>
      <a:defRPr lang="en-US"/>
    </a:defPPr>
    <a:lvl1pPr algn="l" rtl="0" eaLnBrk="0" fontAlgn="base" hangingPunct="0">
      <a:spcBef>
        <a:spcPct val="0"/>
      </a:spcBef>
      <a:spcAft>
        <a:spcPct val="0"/>
      </a:spcAft>
      <a:defRPr kern="1200">
        <a:solidFill>
          <a:schemeClr val="tx1"/>
        </a:solidFill>
        <a:latin typeface="Arial" charset="0"/>
        <a:ea typeface="Arial" charset="0"/>
        <a:cs typeface="Arial" charset="0"/>
      </a:defRPr>
    </a:lvl1pPr>
    <a:lvl2pPr marL="457200" algn="l" rtl="0" eaLnBrk="0" fontAlgn="base" hangingPunct="0">
      <a:spcBef>
        <a:spcPct val="0"/>
      </a:spcBef>
      <a:spcAft>
        <a:spcPct val="0"/>
      </a:spcAft>
      <a:defRPr kern="1200">
        <a:solidFill>
          <a:schemeClr val="tx1"/>
        </a:solidFill>
        <a:latin typeface="Arial" charset="0"/>
        <a:ea typeface="Arial" charset="0"/>
        <a:cs typeface="Arial" charset="0"/>
      </a:defRPr>
    </a:lvl2pPr>
    <a:lvl3pPr marL="914400" algn="l" rtl="0" eaLnBrk="0" fontAlgn="base" hangingPunct="0">
      <a:spcBef>
        <a:spcPct val="0"/>
      </a:spcBef>
      <a:spcAft>
        <a:spcPct val="0"/>
      </a:spcAft>
      <a:defRPr kern="1200">
        <a:solidFill>
          <a:schemeClr val="tx1"/>
        </a:solidFill>
        <a:latin typeface="Arial" charset="0"/>
        <a:ea typeface="Arial" charset="0"/>
        <a:cs typeface="Arial" charset="0"/>
      </a:defRPr>
    </a:lvl3pPr>
    <a:lvl4pPr marL="1371600" algn="l" rtl="0" eaLnBrk="0" fontAlgn="base" hangingPunct="0">
      <a:spcBef>
        <a:spcPct val="0"/>
      </a:spcBef>
      <a:spcAft>
        <a:spcPct val="0"/>
      </a:spcAft>
      <a:defRPr kern="1200">
        <a:solidFill>
          <a:schemeClr val="tx1"/>
        </a:solidFill>
        <a:latin typeface="Arial" charset="0"/>
        <a:ea typeface="Arial" charset="0"/>
        <a:cs typeface="Arial" charset="0"/>
      </a:defRPr>
    </a:lvl4pPr>
    <a:lvl5pPr marL="1828800" algn="l" rtl="0" eaLnBrk="0" fontAlgn="base" hangingPunct="0">
      <a:spcBef>
        <a:spcPct val="0"/>
      </a:spcBef>
      <a:spcAft>
        <a:spcPct val="0"/>
      </a:spcAft>
      <a:defRPr kern="1200">
        <a:solidFill>
          <a:schemeClr val="tx1"/>
        </a:solidFill>
        <a:latin typeface="Arial" charset="0"/>
        <a:ea typeface="Arial" charset="0"/>
        <a:cs typeface="Arial" charset="0"/>
      </a:defRPr>
    </a:lvl5pPr>
    <a:lvl6pPr marL="2286000" algn="l" defTabSz="914400" rtl="0" eaLnBrk="1" latinLnBrk="0" hangingPunct="1">
      <a:defRPr kern="1200">
        <a:solidFill>
          <a:schemeClr val="tx1"/>
        </a:solidFill>
        <a:latin typeface="Arial" charset="0"/>
        <a:ea typeface="Arial" charset="0"/>
        <a:cs typeface="Arial" charset="0"/>
      </a:defRPr>
    </a:lvl6pPr>
    <a:lvl7pPr marL="2743200" algn="l" defTabSz="914400" rtl="0" eaLnBrk="1" latinLnBrk="0" hangingPunct="1">
      <a:defRPr kern="1200">
        <a:solidFill>
          <a:schemeClr val="tx1"/>
        </a:solidFill>
        <a:latin typeface="Arial" charset="0"/>
        <a:ea typeface="Arial" charset="0"/>
        <a:cs typeface="Arial" charset="0"/>
      </a:defRPr>
    </a:lvl7pPr>
    <a:lvl8pPr marL="3200400" algn="l" defTabSz="914400" rtl="0" eaLnBrk="1" latinLnBrk="0" hangingPunct="1">
      <a:defRPr kern="1200">
        <a:solidFill>
          <a:schemeClr val="tx1"/>
        </a:solidFill>
        <a:latin typeface="Arial" charset="0"/>
        <a:ea typeface="Arial" charset="0"/>
        <a:cs typeface="Arial" charset="0"/>
      </a:defRPr>
    </a:lvl8pPr>
    <a:lvl9pPr marL="3657600" algn="l" defTabSz="914400" rtl="0" eaLnBrk="1" latinLnBrk="0" hangingPunct="1">
      <a:defRPr kern="1200">
        <a:solidFill>
          <a:schemeClr val="tx1"/>
        </a:solidFill>
        <a:latin typeface="Arial" charset="0"/>
        <a:ea typeface="Arial" charset="0"/>
        <a:cs typeface="Arial" charset="0"/>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FFFF"/>
    <a:srgbClr val="00137F"/>
    <a:srgbClr val="009900"/>
    <a:srgbClr val="DE001B"/>
    <a:srgbClr val="2AA02B"/>
    <a:srgbClr val="2077B4"/>
    <a:srgbClr val="D62627"/>
    <a:srgbClr val="FF7F0F"/>
    <a:srgbClr val="EC8D00"/>
    <a:srgbClr val="00A7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528" autoAdjust="0"/>
    <p:restoredTop sz="81505" autoAdjust="0"/>
  </p:normalViewPr>
  <p:slideViewPr>
    <p:cSldViewPr snapToGrid="0">
      <p:cViewPr varScale="1">
        <p:scale>
          <a:sx n="69" d="100"/>
          <a:sy n="69" d="100"/>
        </p:scale>
        <p:origin x="224" y="840"/>
      </p:cViewPr>
      <p:guideLst>
        <p:guide orient="horz" pos="2184"/>
        <p:guide pos="3840"/>
      </p:guideLst>
    </p:cSldViewPr>
  </p:slideViewPr>
  <p:outlineViewPr>
    <p:cViewPr>
      <p:scale>
        <a:sx n="33" d="100"/>
        <a:sy n="33" d="100"/>
      </p:scale>
      <p:origin x="0" y="936"/>
    </p:cViewPr>
  </p:outlineViewPr>
  <p:notesTextViewPr>
    <p:cViewPr>
      <p:scale>
        <a:sx n="100" d="100"/>
        <a:sy n="100" d="100"/>
      </p:scale>
      <p:origin x="0" y="0"/>
    </p:cViewPr>
  </p:notesTextViewPr>
  <p:sorterViewPr>
    <p:cViewPr>
      <p:scale>
        <a:sx n="66" d="100"/>
        <a:sy n="66" d="100"/>
      </p:scale>
      <p:origin x="0" y="156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atin typeface="Arial" panose="020B0604020202020204" pitchFamily="34" charset="0"/>
                <a:ea typeface="+mn-ea"/>
                <a:cs typeface="Arial" panose="020B0604020202020204" pitchFamily="34" charset="0"/>
              </a:defRPr>
            </a:lvl1pPr>
          </a:lstStyle>
          <a:p>
            <a:pPr>
              <a:defRPr/>
            </a:pPr>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atin typeface="Arial" panose="020B0604020202020204" pitchFamily="34" charset="0"/>
                <a:ea typeface="+mn-ea"/>
                <a:cs typeface="Arial" panose="020B0604020202020204" pitchFamily="34" charset="0"/>
              </a:defRPr>
            </a:lvl1pPr>
          </a:lstStyle>
          <a:p>
            <a:pPr>
              <a:defRPr/>
            </a:pPr>
            <a:fld id="{969A03CA-6E07-C544-8461-B55E95964C08}" type="datetimeFigureOut">
              <a:rPr lang="en-US"/>
              <a:pPr>
                <a:defRPr/>
              </a:pPr>
              <a:t>7/13/24</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atin typeface="Arial" panose="020B0604020202020204" pitchFamily="34" charset="0"/>
                <a:ea typeface="+mn-ea"/>
                <a:cs typeface="Arial" panose="020B0604020202020204" pitchFamily="34" charset="0"/>
              </a:defRPr>
            </a:lvl1pPr>
          </a:lstStyle>
          <a:p>
            <a:pPr>
              <a:defRPr/>
            </a:pPr>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wrap="square" lIns="91440" tIns="45720" rIns="91440" bIns="45720" numCol="1" anchor="b" anchorCtr="0" compatLnSpc="1">
            <a:prstTxWarp prst="textNoShape">
              <a:avLst/>
            </a:prstTxWarp>
          </a:bodyPr>
          <a:lstStyle>
            <a:lvl1pPr algn="r">
              <a:defRPr sz="1200">
                <a:latin typeface="Arial" panose="020B0604020202020204" pitchFamily="34" charset="0"/>
                <a:ea typeface="+mn-ea"/>
                <a:cs typeface="Arial" panose="020B0604020202020204" pitchFamily="34" charset="0"/>
              </a:defRPr>
            </a:lvl1pPr>
          </a:lstStyle>
          <a:p>
            <a:pPr>
              <a:defRPr/>
            </a:pPr>
            <a:fld id="{1D14988D-FDC1-1944-8A7A-8CB1823CFD0E}" type="slidenum">
              <a:rPr lang="en-US" altLang="en-US"/>
              <a:pPr>
                <a:defRPr/>
              </a:pPr>
              <a:t>‹#›</a:t>
            </a:fld>
            <a:endParaRPr lang="en-US" altLang="en-US"/>
          </a:p>
        </p:txBody>
      </p:sp>
    </p:spTree>
    <p:extLst>
      <p:ext uri="{BB962C8B-B14F-4D97-AF65-F5344CB8AC3E}">
        <p14:creationId xmlns:p14="http://schemas.microsoft.com/office/powerpoint/2010/main" val="239063883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2446" tIns="46223" rIns="92446" bIns="46223" rtlCol="0"/>
          <a:lstStyle>
            <a:lvl1pPr algn="l" eaLnBrk="1" hangingPunct="1">
              <a:defRPr sz="1200">
                <a:latin typeface="Arial" pitchFamily="34" charset="0"/>
                <a:ea typeface="+mn-ea"/>
                <a:cs typeface="Arial" pitchFamily="34" charset="0"/>
              </a:defRPr>
            </a:lvl1pPr>
          </a:lstStyle>
          <a:p>
            <a:pPr>
              <a:defRPr/>
            </a:pPr>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2446" tIns="46223" rIns="92446" bIns="46223" rtlCol="0"/>
          <a:lstStyle>
            <a:lvl1pPr algn="r" eaLnBrk="1" hangingPunct="1">
              <a:defRPr sz="1200">
                <a:latin typeface="Arial" pitchFamily="34" charset="0"/>
                <a:ea typeface="+mn-ea"/>
                <a:cs typeface="Arial" pitchFamily="34" charset="0"/>
              </a:defRPr>
            </a:lvl1pPr>
          </a:lstStyle>
          <a:p>
            <a:pPr>
              <a:defRPr/>
            </a:pPr>
            <a:fld id="{76A04F7E-160E-EA43-B82D-06EBE5E639F0}" type="datetimeFigureOut">
              <a:rPr lang="en-US"/>
              <a:pPr>
                <a:defRPr/>
              </a:pPr>
              <a:t>7/13/24</a:t>
            </a:fld>
            <a:endParaRPr lang="en-US"/>
          </a:p>
        </p:txBody>
      </p:sp>
      <p:sp>
        <p:nvSpPr>
          <p:cNvPr id="4" name="Slide Image Placeholder 3"/>
          <p:cNvSpPr>
            <a:spLocks noGrp="1" noRot="1" noChangeAspect="1"/>
          </p:cNvSpPr>
          <p:nvPr>
            <p:ph type="sldImg" idx="2"/>
          </p:nvPr>
        </p:nvSpPr>
        <p:spPr>
          <a:xfrm>
            <a:off x="407988" y="696913"/>
            <a:ext cx="6196012" cy="3486150"/>
          </a:xfrm>
          <a:prstGeom prst="rect">
            <a:avLst/>
          </a:prstGeom>
          <a:noFill/>
          <a:ln w="12700">
            <a:solidFill>
              <a:prstClr val="black"/>
            </a:solidFill>
          </a:ln>
        </p:spPr>
        <p:txBody>
          <a:bodyPr vert="horz" lIns="92446" tIns="46223" rIns="92446" bIns="46223" rtlCol="0" anchor="ctr"/>
          <a:lstStyle/>
          <a:p>
            <a:pPr lvl="0"/>
            <a:endParaRPr lang="en-US" noProof="0"/>
          </a:p>
        </p:txBody>
      </p:sp>
      <p:sp>
        <p:nvSpPr>
          <p:cNvPr id="5" name="Notes Placeholder 4"/>
          <p:cNvSpPr>
            <a:spLocks noGrp="1"/>
          </p:cNvSpPr>
          <p:nvPr>
            <p:ph type="body" sz="quarter" idx="3"/>
          </p:nvPr>
        </p:nvSpPr>
        <p:spPr>
          <a:xfrm>
            <a:off x="701675" y="4416425"/>
            <a:ext cx="5608638" cy="4183063"/>
          </a:xfrm>
          <a:prstGeom prst="rect">
            <a:avLst/>
          </a:prstGeom>
        </p:spPr>
        <p:txBody>
          <a:bodyPr vert="horz" lIns="92446" tIns="46223" rIns="92446" bIns="46223"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2446" tIns="46223" rIns="92446" bIns="46223" rtlCol="0" anchor="b"/>
          <a:lstStyle>
            <a:lvl1pPr algn="l" eaLnBrk="1" hangingPunct="1">
              <a:defRPr sz="1200">
                <a:latin typeface="Arial" pitchFamily="34" charset="0"/>
                <a:ea typeface="+mn-ea"/>
                <a:cs typeface="Arial" pitchFamily="34" charset="0"/>
              </a:defRPr>
            </a:lvl1pPr>
          </a:lstStyle>
          <a:p>
            <a:pPr>
              <a:defRPr/>
            </a:pPr>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wrap="square" lIns="92446" tIns="46223" rIns="92446" bIns="46223" numCol="1" anchor="b" anchorCtr="0" compatLnSpc="1">
            <a:prstTxWarp prst="textNoShape">
              <a:avLst/>
            </a:prstTxWarp>
          </a:bodyPr>
          <a:lstStyle>
            <a:lvl1pPr algn="r" eaLnBrk="1" hangingPunct="1">
              <a:defRPr sz="1200">
                <a:latin typeface="Arial" panose="020B0604020202020204" pitchFamily="34" charset="0"/>
                <a:ea typeface="+mn-ea"/>
                <a:cs typeface="Arial" panose="020B0604020202020204" pitchFamily="34" charset="0"/>
              </a:defRPr>
            </a:lvl1pPr>
          </a:lstStyle>
          <a:p>
            <a:pPr>
              <a:defRPr/>
            </a:pPr>
            <a:fld id="{9F8CD21D-46FA-204E-9DED-B89BC2F8B167}" type="slidenum">
              <a:rPr lang="en-US" altLang="en-US"/>
              <a:pPr>
                <a:defRPr/>
              </a:pPr>
              <a:t>‹#›</a:t>
            </a:fld>
            <a:endParaRPr lang="en-US" altLang="en-US"/>
          </a:p>
        </p:txBody>
      </p:sp>
    </p:spTree>
    <p:extLst>
      <p:ext uri="{BB962C8B-B14F-4D97-AF65-F5344CB8AC3E}">
        <p14:creationId xmlns:p14="http://schemas.microsoft.com/office/powerpoint/2010/main" val="39364275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nature.com/articles/s41587-021-01033-z#MOESM1"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nature.com/articles/s41587-021-01033-z#Fig2" TargetMode="External"/><Relationship Id="rId2" Type="http://schemas.openxmlformats.org/officeDocument/2006/relationships/slide" Target="../slides/slide17.xml"/><Relationship Id="rId1" Type="http://schemas.openxmlformats.org/officeDocument/2006/relationships/notesMaster" Target="../notesMasters/notesMaster1.xml"/><Relationship Id="rId6" Type="http://schemas.openxmlformats.org/officeDocument/2006/relationships/hyperlink" Target="https://www.nature.com/articles/s41587-021-01033-z#ref-CR7" TargetMode="External"/><Relationship Id="rId5" Type="http://schemas.openxmlformats.org/officeDocument/2006/relationships/hyperlink" Target="https://www.nature.com/articles/s41587-021-01033-z#ref-CR6" TargetMode="External"/><Relationship Id="rId4" Type="http://schemas.openxmlformats.org/officeDocument/2006/relationships/hyperlink" Target="https://www.nature.com/articles/s41587-021-01033-z#MOESM1"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nature.com/articles/s41587-021-01033-z#Fig6"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amigo.geneontology.org/amigo/term/GO:0034097" TargetMode="External"/><Relationship Id="rId2" Type="http://schemas.openxmlformats.org/officeDocument/2006/relationships/slide" Target="../slides/slide23.xml"/><Relationship Id="rId1" Type="http://schemas.openxmlformats.org/officeDocument/2006/relationships/notesMaster" Target="../notesMasters/notesMaster1.xml"/><Relationship Id="rId5" Type="http://schemas.openxmlformats.org/officeDocument/2006/relationships/hyperlink" Target="https://www.nature.com/articles/s41587-021-01033-z#ref-CR23" TargetMode="External"/><Relationship Id="rId4" Type="http://schemas.openxmlformats.org/officeDocument/2006/relationships/hyperlink" Target="https://www.nature.com/articles/s41587-021-01033-z#ref-CR22"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nature.com/articles/nmeth.4295#ref-CR9"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www.nature.com/articles/nmeth.4295#ref-CR10"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nature.com/articles/s41587-021-01066-4#Sec9"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www.nature.com/articles/s41587-021-01066-4#Fig1"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nature.com/articles/s41587-021-01066-4#Sec9"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www.nature.com/articles/s41587-021-01066-4#Fig1"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E89083-4CCA-BA46-9F2A-33AC8B9D4D13}" type="slidenum">
              <a:rPr lang="en-US" smtClean="0"/>
              <a:t>2</a:t>
            </a:fld>
            <a:endParaRPr lang="en-US"/>
          </a:p>
        </p:txBody>
      </p:sp>
    </p:spTree>
    <p:extLst>
      <p:ext uri="{BB962C8B-B14F-4D97-AF65-F5344CB8AC3E}">
        <p14:creationId xmlns:p14="http://schemas.microsoft.com/office/powerpoint/2010/main" val="16527143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This procedure has three main advantages: (1) fewer, yet more representative, neighborhoods are selected, as initial random samplings from dense regions of the KNN graph will often converge to the same index cell (Supplementary Fig. </a:t>
            </a:r>
            <a:r>
              <a:rPr lang="en-US" b="0" i="0" dirty="0">
                <a:solidFill>
                  <a:srgbClr val="006699"/>
                </a:solidFill>
                <a:effectLst/>
                <a:highlight>
                  <a:srgbClr val="FFFFFF"/>
                </a:highlight>
                <a:latin typeface="Harding"/>
                <a:hlinkClick r:id="rId3"/>
              </a:rPr>
              <a:t>1a</a:t>
            </a:r>
            <a:r>
              <a:rPr lang="en-US" b="0" i="0" dirty="0">
                <a:solidFill>
                  <a:srgbClr val="222222"/>
                </a:solidFill>
                <a:effectLst/>
                <a:highlight>
                  <a:srgbClr val="FFFFFF"/>
                </a:highlight>
                <a:latin typeface="Harding"/>
              </a:rPr>
              <a:t>); (2) the representative neighborhoods include more cells on average (Supplementary Fig. </a:t>
            </a:r>
            <a:r>
              <a:rPr lang="en-US" b="0" i="0" dirty="0">
                <a:solidFill>
                  <a:srgbClr val="006699"/>
                </a:solidFill>
                <a:effectLst/>
                <a:highlight>
                  <a:srgbClr val="FFFFFF"/>
                </a:highlight>
                <a:latin typeface="Harding"/>
                <a:hlinkClick r:id="rId3"/>
              </a:rPr>
              <a:t>1b</a:t>
            </a:r>
            <a:r>
              <a:rPr lang="en-US" b="0" i="0" dirty="0">
                <a:solidFill>
                  <a:srgbClr val="222222"/>
                </a:solidFill>
                <a:effectLst/>
                <a:highlight>
                  <a:srgbClr val="FFFFFF"/>
                </a:highlight>
                <a:latin typeface="Harding"/>
              </a:rPr>
              <a:t>); and (3) neighborhood selection is more robust across initializations (Supplementary Fig. </a:t>
            </a:r>
            <a:r>
              <a:rPr lang="en-US" b="0" i="0" dirty="0">
                <a:solidFill>
                  <a:srgbClr val="006699"/>
                </a:solidFill>
                <a:effectLst/>
                <a:highlight>
                  <a:srgbClr val="FFFFFF"/>
                </a:highlight>
                <a:latin typeface="Harding"/>
                <a:hlinkClick r:id="rId3"/>
              </a:rPr>
              <a:t>1c</a:t>
            </a:r>
            <a:r>
              <a:rPr lang="en-US" b="0" i="0" dirty="0">
                <a:solidFill>
                  <a:srgbClr val="222222"/>
                </a:solidFill>
                <a:effectLst/>
                <a:highlight>
                  <a:srgbClr val="FFFFFF"/>
                </a:highlight>
                <a:latin typeface="Harding"/>
              </a:rPr>
              <a:t>).</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13</a:t>
            </a:fld>
            <a:endParaRPr lang="en-US" altLang="en-US"/>
          </a:p>
        </p:txBody>
      </p:sp>
    </p:spTree>
    <p:extLst>
      <p:ext uri="{BB962C8B-B14F-4D97-AF65-F5344CB8AC3E}">
        <p14:creationId xmlns:p14="http://schemas.microsoft.com/office/powerpoint/2010/main" val="24454555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22222"/>
                </a:solidFill>
                <a:effectLst/>
                <a:highlight>
                  <a:srgbClr val="FFFFFF"/>
                </a:highlight>
                <a:latin typeface="Harding"/>
              </a:rPr>
              <a:t>a</a:t>
            </a:r>
            <a:r>
              <a:rPr lang="en-US" b="0" i="0" dirty="0">
                <a:solidFill>
                  <a:srgbClr val="222222"/>
                </a:solidFill>
                <a:effectLst/>
                <a:highlight>
                  <a:srgbClr val="FFFFFF"/>
                </a:highlight>
                <a:latin typeface="Harding"/>
              </a:rPr>
              <a:t>, Schematic of the Milo workflow. Neighborhoods are defined on index cells, selected using a graph sampling algorithm. Cells are quantified according to the experimental design to generate a counts table. Per-neighborhood cell counts are modelled using a negative binomial GLM, and hypothesis testing is performed to determine differentially abundant neighborhoods. </a:t>
            </a:r>
            <a:endParaRPr lang="en-US" b="1" i="0" dirty="0">
              <a:solidFill>
                <a:srgbClr val="222222"/>
              </a:solidFill>
              <a:effectLst/>
              <a:highlight>
                <a:srgbClr val="FFFFFF"/>
              </a:highlight>
              <a:latin typeface="Harding"/>
            </a:endParaRPr>
          </a:p>
          <a:p>
            <a:endParaRPr lang="en-US" b="1" i="0" dirty="0">
              <a:solidFill>
                <a:srgbClr val="222222"/>
              </a:solidFill>
              <a:effectLst/>
              <a:highlight>
                <a:srgbClr val="FFFFFF"/>
              </a:highlight>
              <a:latin typeface="Harding"/>
            </a:endParaRPr>
          </a:p>
          <a:p>
            <a:endParaRPr lang="en-US" b="1"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allows overlapping neighboring regions, which alleviates the principal pitfalls of using discrete clusters for differential abundance testing. </a:t>
            </a: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KNN is a common scaffold for single cell </a:t>
            </a:r>
            <a:r>
              <a:rPr lang="en-US" b="0" i="0" dirty="0" err="1">
                <a:solidFill>
                  <a:srgbClr val="222222"/>
                </a:solidFill>
                <a:effectLst/>
                <a:highlight>
                  <a:srgbClr val="FFFFFF"/>
                </a:highlight>
                <a:latin typeface="Harding"/>
              </a:rPr>
              <a:t>anlaysis</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14</a:t>
            </a:fld>
            <a:endParaRPr lang="en-US" altLang="en-US"/>
          </a:p>
        </p:txBody>
      </p:sp>
    </p:spTree>
    <p:extLst>
      <p:ext uri="{BB962C8B-B14F-4D97-AF65-F5344CB8AC3E}">
        <p14:creationId xmlns:p14="http://schemas.microsoft.com/office/powerpoint/2010/main" val="35159153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 </a:t>
            </a:r>
            <a:r>
              <a:rPr lang="en-US" b="1" i="0" dirty="0">
                <a:solidFill>
                  <a:srgbClr val="222222"/>
                </a:solidFill>
                <a:effectLst/>
                <a:highlight>
                  <a:srgbClr val="FFFFFF"/>
                </a:highlight>
                <a:latin typeface="Harding"/>
              </a:rPr>
              <a:t>b</a:t>
            </a:r>
            <a:r>
              <a:rPr lang="en-US" b="0" i="0" dirty="0">
                <a:solidFill>
                  <a:srgbClr val="222222"/>
                </a:solidFill>
                <a:effectLst/>
                <a:highlight>
                  <a:srgbClr val="FFFFFF"/>
                </a:highlight>
                <a:latin typeface="Harding"/>
              </a:rPr>
              <a:t>, A force-directed layout of a KNN graph representing a simulated continuous trajectory of cells sampled from two experimental conditions (top panel: condition A, purple; condition B, white; bottom panel: kernel density of cells in condition B). </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15</a:t>
            </a:fld>
            <a:endParaRPr lang="en-US" altLang="en-US"/>
          </a:p>
        </p:txBody>
      </p:sp>
    </p:spTree>
    <p:extLst>
      <p:ext uri="{BB962C8B-B14F-4D97-AF65-F5344CB8AC3E}">
        <p14:creationId xmlns:p14="http://schemas.microsoft.com/office/powerpoint/2010/main" val="18562266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22222"/>
                </a:solidFill>
                <a:effectLst/>
                <a:highlight>
                  <a:srgbClr val="FFFFFF"/>
                </a:highlight>
                <a:latin typeface="Harding"/>
              </a:rPr>
              <a:t>a</a:t>
            </a:r>
            <a:r>
              <a:rPr lang="en-US" b="0" i="0" dirty="0">
                <a:solidFill>
                  <a:srgbClr val="222222"/>
                </a:solidFill>
                <a:effectLst/>
                <a:highlight>
                  <a:srgbClr val="FFFFFF"/>
                </a:highlight>
                <a:latin typeface="Harding"/>
              </a:rPr>
              <a:t>, Schematic of the Milo workflow. Neighborhoods are defined on index cells, selected using a graph sampling algorithm. Cells are quantified according to the experimental design to generate a counts table. Per-neighborhood cell counts are modelled using a negative binomial GLM, and hypothesis testing is performed to determine differentially abundant neighborhoods. </a:t>
            </a:r>
            <a:r>
              <a:rPr lang="en-US" b="1" i="0" dirty="0">
                <a:solidFill>
                  <a:srgbClr val="222222"/>
                </a:solidFill>
                <a:effectLst/>
                <a:highlight>
                  <a:srgbClr val="FFFFFF"/>
                </a:highlight>
                <a:latin typeface="Harding"/>
              </a:rPr>
              <a:t>b</a:t>
            </a:r>
            <a:r>
              <a:rPr lang="en-US" b="0" i="0" dirty="0">
                <a:solidFill>
                  <a:srgbClr val="222222"/>
                </a:solidFill>
                <a:effectLst/>
                <a:highlight>
                  <a:srgbClr val="FFFFFF"/>
                </a:highlight>
                <a:latin typeface="Harding"/>
              </a:rPr>
              <a:t>, A force-directed layout of a KNN graph representing a simulated continuous trajectory of cells sampled from two experimental conditions (top panel: condition A, purple; condition B, white; bottom panel: kernel density of cells in condition B). </a:t>
            </a:r>
            <a:r>
              <a:rPr lang="en-US" b="1" i="0" dirty="0">
                <a:solidFill>
                  <a:srgbClr val="222222"/>
                </a:solidFill>
                <a:effectLst/>
                <a:highlight>
                  <a:srgbClr val="FFFFFF"/>
                </a:highlight>
                <a:latin typeface="Harding"/>
              </a:rPr>
              <a:t>c</a:t>
            </a:r>
            <a:r>
              <a:rPr lang="en-US" b="0" i="0" dirty="0">
                <a:solidFill>
                  <a:srgbClr val="222222"/>
                </a:solidFill>
                <a:effectLst/>
                <a:highlight>
                  <a:srgbClr val="FFFFFF"/>
                </a:highlight>
                <a:latin typeface="Harding"/>
              </a:rPr>
              <a:t>, Hypothesis testing using Milo accurately and specifically detects differentially abundant neighborhoods (FDR 1%). Red points denote differentially abundant neighborhoods. </a:t>
            </a:r>
            <a:r>
              <a:rPr lang="en-US" b="1" i="0" dirty="0">
                <a:solidFill>
                  <a:srgbClr val="222222"/>
                </a:solidFill>
                <a:effectLst/>
                <a:highlight>
                  <a:srgbClr val="FFFFFF"/>
                </a:highlight>
                <a:latin typeface="Harding"/>
              </a:rPr>
              <a:t>d</a:t>
            </a:r>
            <a:r>
              <a:rPr lang="en-US" b="0" i="0" dirty="0">
                <a:solidFill>
                  <a:srgbClr val="222222"/>
                </a:solidFill>
                <a:effectLst/>
                <a:highlight>
                  <a:srgbClr val="FFFFFF"/>
                </a:highlight>
                <a:latin typeface="Harding"/>
              </a:rPr>
              <a:t>, A graph representation of the results from Milo differential abundance testing. Nodes are neighborhoods, colored by their log fold change. Non-differentially abundant neighborhoods (FDR 1%) are colored white, and sizes correspond to the number of cells in a neighborhood. Graph edges depict the number of cells shared between adjacent neighborhoods. The layout of nodes is determined by the position of the neighborhood index cell in the force-directed embedding of single cells. </a:t>
            </a:r>
            <a:r>
              <a:rPr lang="en-US" b="0" i="0" dirty="0" err="1">
                <a:solidFill>
                  <a:srgbClr val="222222"/>
                </a:solidFill>
                <a:effectLst/>
                <a:highlight>
                  <a:srgbClr val="FFFFFF"/>
                </a:highlight>
                <a:latin typeface="Harding"/>
              </a:rPr>
              <a:t>Nhood</a:t>
            </a:r>
            <a:r>
              <a:rPr lang="en-US" b="0" i="0" dirty="0">
                <a:solidFill>
                  <a:srgbClr val="222222"/>
                </a:solidFill>
                <a:effectLst/>
                <a:highlight>
                  <a:srgbClr val="FFFFFF"/>
                </a:highlight>
                <a:latin typeface="Harding"/>
              </a:rPr>
              <a:t>, neighborhood.</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16</a:t>
            </a:fld>
            <a:endParaRPr lang="en-US" altLang="en-US"/>
          </a:p>
        </p:txBody>
      </p:sp>
    </p:spTree>
    <p:extLst>
      <p:ext uri="{BB962C8B-B14F-4D97-AF65-F5344CB8AC3E}">
        <p14:creationId xmlns:p14="http://schemas.microsoft.com/office/powerpoint/2010/main" val="10420625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we compared the results to two alternative methods for clustering-free differential abundance analysis (Fig. </a:t>
            </a:r>
            <a:r>
              <a:rPr lang="en-US" b="0" i="0" dirty="0">
                <a:solidFill>
                  <a:srgbClr val="006699"/>
                </a:solidFill>
                <a:effectLst/>
                <a:highlight>
                  <a:srgbClr val="FFFFFF"/>
                </a:highlight>
                <a:latin typeface="Harding"/>
                <a:hlinkClick r:id="rId3"/>
              </a:rPr>
              <a:t>2b</a:t>
            </a:r>
            <a:r>
              <a:rPr lang="en-US" b="0" i="0" dirty="0">
                <a:solidFill>
                  <a:srgbClr val="222222"/>
                </a:solidFill>
                <a:effectLst/>
                <a:highlight>
                  <a:srgbClr val="FFFFFF"/>
                </a:highlight>
                <a:latin typeface="Harding"/>
              </a:rPr>
              <a:t> and Supplementary Table </a:t>
            </a:r>
            <a:r>
              <a:rPr lang="en-US" b="0" i="0" dirty="0">
                <a:solidFill>
                  <a:srgbClr val="006699"/>
                </a:solidFill>
                <a:effectLst/>
                <a:highlight>
                  <a:srgbClr val="FFFFFF"/>
                </a:highlight>
                <a:latin typeface="Harding"/>
                <a:hlinkClick r:id="rId4"/>
              </a:rPr>
              <a:t>2</a:t>
            </a:r>
            <a:r>
              <a:rPr lang="en-US" b="0" i="0" dirty="0">
                <a:solidFill>
                  <a:srgbClr val="222222"/>
                </a:solidFill>
                <a:effectLst/>
                <a:highlight>
                  <a:srgbClr val="FFFFFF"/>
                </a:highlight>
                <a:latin typeface="Harding"/>
              </a:rPr>
              <a:t>): </a:t>
            </a:r>
            <a:r>
              <a:rPr lang="en-US" b="0" i="0" dirty="0" err="1">
                <a:solidFill>
                  <a:srgbClr val="222222"/>
                </a:solidFill>
                <a:effectLst/>
                <a:highlight>
                  <a:srgbClr val="FFFFFF"/>
                </a:highlight>
                <a:latin typeface="Harding"/>
              </a:rPr>
              <a:t>Cydar</a:t>
            </a:r>
            <a:r>
              <a:rPr lang="en-US" b="0" i="0" dirty="0">
                <a:solidFill>
                  <a:srgbClr val="222222"/>
                </a:solidFill>
                <a:effectLst/>
                <a:highlight>
                  <a:srgbClr val="FFFFFF"/>
                </a:highlight>
                <a:latin typeface="Harding"/>
              </a:rPr>
              <a:t>, originally designed to model differential abundance in mass cytometry data</a:t>
            </a:r>
            <a:r>
              <a:rPr lang="en-US" b="0" i="0" baseline="30000" dirty="0">
                <a:solidFill>
                  <a:srgbClr val="006699"/>
                </a:solidFill>
                <a:effectLst/>
                <a:highlight>
                  <a:srgbClr val="FFFFFF"/>
                </a:highlight>
                <a:latin typeface="Harding"/>
                <a:hlinkClick r:id="rId5" tooltip="Lun, A. T. L., Richard, A. C. &amp; Marioni, J. C. Testing for differential abundance in mass cytometry data. Nat. Methods 14, 707–709 (2017)."/>
              </a:rPr>
              <a:t>6</a:t>
            </a:r>
            <a:r>
              <a:rPr lang="en-US" b="0" i="0" dirty="0">
                <a:solidFill>
                  <a:srgbClr val="222222"/>
                </a:solidFill>
                <a:effectLst/>
                <a:highlight>
                  <a:srgbClr val="FFFFFF"/>
                </a:highlight>
                <a:latin typeface="Harding"/>
              </a:rPr>
              <a:t>, and DA-seq</a:t>
            </a:r>
            <a:r>
              <a:rPr lang="en-US" b="0" i="0" baseline="30000" dirty="0">
                <a:solidFill>
                  <a:srgbClr val="006699"/>
                </a:solidFill>
                <a:effectLst/>
                <a:highlight>
                  <a:srgbClr val="FFFFFF"/>
                </a:highlight>
                <a:latin typeface="Harding"/>
                <a:hlinkClick r:id="rId6" tooltip="Zhao, J. et al. Detection of differentially abundant cell subpopulations discriminates biological states in scRNA-seq data. Proc. Natl Acad. Sci. USA 118, e2100293118 (2021)."/>
              </a:rPr>
              <a:t>7</a:t>
            </a:r>
            <a:r>
              <a:rPr lang="en-US" b="0" i="0" dirty="0">
                <a:solidFill>
                  <a:srgbClr val="222222"/>
                </a:solidFill>
                <a:effectLst/>
                <a:highlight>
                  <a:srgbClr val="FFFFFF"/>
                </a:highlight>
                <a:latin typeface="Harding"/>
              </a:rPr>
              <a:t>, which uses the structure of single-cell KNN graphs to identify differential abundance regions. In addition, we applied the current standard-of-practice differential abundance analysis for single-cell experiments: graph clustering followed by differential abundance testing among conditions within clusters. </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17</a:t>
            </a:fld>
            <a:endParaRPr lang="en-US" altLang="en-US"/>
          </a:p>
        </p:txBody>
      </p:sp>
    </p:spTree>
    <p:extLst>
      <p:ext uri="{BB962C8B-B14F-4D97-AF65-F5344CB8AC3E}">
        <p14:creationId xmlns:p14="http://schemas.microsoft.com/office/powerpoint/2010/main" val="34251998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Example based on a single-cell atlas of mouse gastrulation </a:t>
            </a: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 a smooth probability for each single-cell to be in condition 1 (</a:t>
            </a:r>
            <a:r>
              <a:rPr lang="en-US" b="0" i="1" dirty="0">
                <a:solidFill>
                  <a:srgbClr val="222222"/>
                </a:solidFill>
                <a:effectLst/>
                <a:highlight>
                  <a:srgbClr val="FFFFFF"/>
                </a:highlight>
                <a:latin typeface="Harding"/>
              </a:rPr>
              <a:t>P</a:t>
            </a:r>
            <a:r>
              <a:rPr lang="en-US" b="0" i="0" dirty="0">
                <a:solidFill>
                  <a:srgbClr val="222222"/>
                </a:solidFill>
                <a:effectLst/>
                <a:highlight>
                  <a:srgbClr val="FFFFFF"/>
                </a:highlight>
                <a:latin typeface="Harding"/>
              </a:rPr>
              <a:t>(C1)), that is used to assign condition labels to cells</a:t>
            </a: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Cells from each condition are then assigned to one of three simulated replicates, thus mimicking a balanced experimental design with a minimal number of replicates required to estimate a variance parameter</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18</a:t>
            </a:fld>
            <a:endParaRPr lang="en-US" altLang="en-US"/>
          </a:p>
        </p:txBody>
      </p:sp>
    </p:spTree>
    <p:extLst>
      <p:ext uri="{BB962C8B-B14F-4D97-AF65-F5344CB8AC3E}">
        <p14:creationId xmlns:p14="http://schemas.microsoft.com/office/powerpoint/2010/main" val="41781592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 a smooth probability for each single-cell to be in condition 1 (</a:t>
            </a:r>
            <a:r>
              <a:rPr lang="en-US" b="0" i="1" dirty="0">
                <a:solidFill>
                  <a:srgbClr val="222222"/>
                </a:solidFill>
                <a:effectLst/>
                <a:highlight>
                  <a:srgbClr val="FFFFFF"/>
                </a:highlight>
                <a:latin typeface="Harding"/>
              </a:rPr>
              <a:t>P</a:t>
            </a:r>
            <a:r>
              <a:rPr lang="en-US" b="0" i="0" dirty="0">
                <a:solidFill>
                  <a:srgbClr val="222222"/>
                </a:solidFill>
                <a:effectLst/>
                <a:highlight>
                  <a:srgbClr val="FFFFFF"/>
                </a:highlight>
                <a:latin typeface="Harding"/>
              </a:rPr>
              <a:t>(C1)), that is used to assign condition labels to cells</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19</a:t>
            </a:fld>
            <a:endParaRPr lang="en-US" altLang="en-US"/>
          </a:p>
        </p:txBody>
      </p:sp>
    </p:spTree>
    <p:extLst>
      <p:ext uri="{BB962C8B-B14F-4D97-AF65-F5344CB8AC3E}">
        <p14:creationId xmlns:p14="http://schemas.microsoft.com/office/powerpoint/2010/main" val="1164586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b="0" i="0" dirty="0">
                <a:solidFill>
                  <a:srgbClr val="222222"/>
                </a:solidFill>
                <a:effectLst/>
                <a:highlight>
                  <a:srgbClr val="FFFFFF"/>
                </a:highlight>
                <a:latin typeface="Harding"/>
              </a:rPr>
              <a:t>defined by cells over an empirically determined threshold for each dataset topology. cells with </a:t>
            </a:r>
            <a:r>
              <a:rPr lang="en-US" b="0" i="1" dirty="0">
                <a:solidFill>
                  <a:srgbClr val="222222"/>
                </a:solidFill>
                <a:effectLst/>
                <a:highlight>
                  <a:srgbClr val="FFFFFF"/>
                </a:highlight>
                <a:latin typeface="Harding"/>
              </a:rPr>
              <a:t>P</a:t>
            </a:r>
            <a:r>
              <a:rPr lang="en-US" b="0" i="0" dirty="0">
                <a:solidFill>
                  <a:srgbClr val="222222"/>
                </a:solidFill>
                <a:effectLst/>
                <a:highlight>
                  <a:srgbClr val="FFFFFF"/>
                </a:highlight>
                <a:latin typeface="Harding"/>
              </a:rPr>
              <a:t>(C1) &gt; 75th percentile across all cells and simulations for a given topology are assigned to a differentially abundant region</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20</a:t>
            </a:fld>
            <a:endParaRPr lang="en-US" altLang="en-US"/>
          </a:p>
        </p:txBody>
      </p:sp>
    </p:spTree>
    <p:extLst>
      <p:ext uri="{BB962C8B-B14F-4D97-AF65-F5344CB8AC3E}">
        <p14:creationId xmlns:p14="http://schemas.microsoft.com/office/powerpoint/2010/main" val="20516234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We created three simulated datasets, to which we applied the above condition labeling: three discrete clusters (2,700 cells; Extended Data Fig. </a:t>
            </a:r>
            <a:r>
              <a:rPr lang="en-US" b="0" i="0" dirty="0">
                <a:solidFill>
                  <a:srgbClr val="006699"/>
                </a:solidFill>
                <a:effectLst/>
                <a:highlight>
                  <a:srgbClr val="FFFFFF"/>
                </a:highlight>
                <a:latin typeface="Harding"/>
                <a:hlinkClick r:id="rId3"/>
              </a:rPr>
              <a:t>1a</a:t>
            </a:r>
            <a:r>
              <a:rPr lang="en-US" b="0" i="0" dirty="0">
                <a:solidFill>
                  <a:srgbClr val="222222"/>
                </a:solidFill>
                <a:effectLst/>
                <a:highlight>
                  <a:srgbClr val="FFFFFF"/>
                </a:highlight>
                <a:latin typeface="Harding"/>
              </a:rPr>
              <a:t>), a linear trajectory (7,500 cells; Extended Data Fig. </a:t>
            </a:r>
            <a:r>
              <a:rPr lang="en-US" b="0" i="0" dirty="0">
                <a:solidFill>
                  <a:srgbClr val="006699"/>
                </a:solidFill>
                <a:effectLst/>
                <a:highlight>
                  <a:srgbClr val="FFFFFF"/>
                </a:highlight>
                <a:latin typeface="Harding"/>
                <a:hlinkClick r:id="rId3"/>
              </a:rPr>
              <a:t>1b</a:t>
            </a:r>
            <a:r>
              <a:rPr lang="en-US" b="0" i="0" dirty="0">
                <a:solidFill>
                  <a:srgbClr val="222222"/>
                </a:solidFill>
                <a:effectLst/>
                <a:highlight>
                  <a:srgbClr val="FFFFFF"/>
                </a:highlight>
                <a:latin typeface="Harding"/>
              </a:rPr>
              <a:t>) and a branching trajectory (7,500 cells; Extended Data Fig. </a:t>
            </a:r>
            <a:r>
              <a:rPr lang="en-US" b="0" i="0" dirty="0">
                <a:solidFill>
                  <a:srgbClr val="006699"/>
                </a:solidFill>
                <a:effectLst/>
                <a:highlight>
                  <a:srgbClr val="FFFFFF"/>
                </a:highlight>
                <a:latin typeface="Harding"/>
                <a:hlinkClick r:id="rId3"/>
              </a:rPr>
              <a:t>1c</a:t>
            </a:r>
            <a:r>
              <a:rPr lang="en-US" b="0" i="0" dirty="0">
                <a:solidFill>
                  <a:srgbClr val="222222"/>
                </a:solidFill>
                <a:effectLst/>
                <a:highlight>
                  <a:srgbClr val="FFFFFF"/>
                </a:highlight>
                <a:latin typeface="Harding"/>
              </a:rPr>
              <a:t>).  Also we simulated differential abundance labels on a real dataset based on a single-cell atlas of mouse gastrulation </a:t>
            </a:r>
          </a:p>
          <a:p>
            <a:r>
              <a:rPr lang="en-US" b="0" i="0" dirty="0">
                <a:solidFill>
                  <a:srgbClr val="222222"/>
                </a:solidFill>
                <a:effectLst/>
                <a:highlight>
                  <a:srgbClr val="FFFFFF"/>
                </a:highlight>
                <a:latin typeface="Harding"/>
              </a:rPr>
              <a:t>- For each dataset, we simulated labels varying the location of the differential abundance population in the graph, as well as the maximum </a:t>
            </a:r>
            <a:r>
              <a:rPr lang="en-US" b="0" i="1" dirty="0">
                <a:solidFill>
                  <a:srgbClr val="222222"/>
                </a:solidFill>
                <a:effectLst/>
                <a:highlight>
                  <a:srgbClr val="FFFFFF"/>
                </a:highlight>
                <a:latin typeface="Harding"/>
              </a:rPr>
              <a:t>P</a:t>
            </a:r>
            <a:r>
              <a:rPr lang="en-US" b="0" i="0" dirty="0">
                <a:solidFill>
                  <a:srgbClr val="222222"/>
                </a:solidFill>
                <a:effectLst/>
                <a:highlight>
                  <a:srgbClr val="FFFFFF"/>
                </a:highlight>
                <a:latin typeface="Harding"/>
              </a:rPr>
              <a:t>(C1), thus mimicking different differential abundance fold changes. </a:t>
            </a:r>
          </a:p>
          <a:p>
            <a:pPr marL="171450" indent="-171450">
              <a:buFontTx/>
              <a:buChar char="-"/>
            </a:pPr>
            <a:r>
              <a:rPr lang="en-US" b="0" i="0" dirty="0">
                <a:solidFill>
                  <a:srgbClr val="222222"/>
                </a:solidFill>
                <a:effectLst/>
                <a:highlight>
                  <a:srgbClr val="FFFFFF"/>
                </a:highlight>
                <a:latin typeface="Harding"/>
              </a:rPr>
              <a:t>Milo detected the simulated differential abundance regions with high sensitivity and maintained FDR control across benchmarking scenarios</a:t>
            </a:r>
          </a:p>
          <a:p>
            <a:pPr marL="171450" indent="-171450">
              <a:buFontTx/>
              <a:buChar char="-"/>
            </a:pPr>
            <a:r>
              <a:rPr lang="en-US" b="0" i="0" dirty="0">
                <a:solidFill>
                  <a:srgbClr val="222222"/>
                </a:solidFill>
                <a:effectLst/>
                <a:highlight>
                  <a:srgbClr val="FFFFFF"/>
                </a:highlight>
                <a:latin typeface="Harding"/>
              </a:rPr>
              <a:t>Milo outperformed all methods on simulated data generated using the real KNN graph</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21</a:t>
            </a:fld>
            <a:endParaRPr lang="en-US" altLang="en-US"/>
          </a:p>
        </p:txBody>
      </p:sp>
    </p:spTree>
    <p:extLst>
      <p:ext uri="{BB962C8B-B14F-4D97-AF65-F5344CB8AC3E}">
        <p14:creationId xmlns:p14="http://schemas.microsoft.com/office/powerpoint/2010/main" val="19463038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0f30437e8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0f30437e8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222222"/>
                </a:solidFill>
                <a:effectLst/>
                <a:highlight>
                  <a:srgbClr val="FFFFFF"/>
                </a:highlight>
                <a:latin typeface="Harding"/>
              </a:rPr>
              <a:t>mouse thymic epithelial cells (TECs) sampled across the first year of mouse life, which were previously clustered into nine distinct TEC subtypes. Top: annotation, bottom: mouse age</a:t>
            </a:r>
          </a:p>
          <a:p>
            <a:pPr marL="0" lvl="0" indent="0" algn="l" rtl="0">
              <a:spcBef>
                <a:spcPts val="0"/>
              </a:spcBef>
              <a:spcAft>
                <a:spcPts val="0"/>
              </a:spcAft>
              <a:buNone/>
            </a:pPr>
            <a:endParaRPr lang="en-US" b="0" i="0" dirty="0">
              <a:solidFill>
                <a:srgbClr val="222222"/>
              </a:solidFill>
              <a:effectLst/>
              <a:highlight>
                <a:srgbClr val="FFFFFF"/>
              </a:highlight>
              <a:latin typeface="Harding"/>
            </a:endParaRPr>
          </a:p>
          <a:p>
            <a:pPr marL="0" lvl="0" indent="0" algn="l" rtl="0">
              <a:spcBef>
                <a:spcPts val="0"/>
              </a:spcBef>
              <a:spcAft>
                <a:spcPts val="0"/>
              </a:spcAft>
              <a:buNone/>
            </a:pPr>
            <a:r>
              <a:rPr lang="en-US" b="0" i="0" dirty="0">
                <a:solidFill>
                  <a:srgbClr val="222222"/>
                </a:solidFill>
                <a:effectLst/>
                <a:highlight>
                  <a:srgbClr val="FFFFFF"/>
                </a:highlight>
                <a:latin typeface="Harding"/>
              </a:rPr>
              <a:t>C: neighborhood graph of the results from Milo differential abundance testing. Nodes are neighborhoods, colored by their log fold change across ages. Non-differential abundance neighborhoods (FDR 10%) are colored white, and sizes correspond to the number of cells in each neighborhood. Graph edges depict the number of cells shared between neighborhoods. The layout of nodes is determined by the position of the neighborhood index cell in the UMAP in panel. </a:t>
            </a:r>
          </a:p>
          <a:p>
            <a:pPr marL="0" lvl="0" indent="0" algn="l" rtl="0">
              <a:spcBef>
                <a:spcPts val="0"/>
              </a:spcBef>
              <a:spcAft>
                <a:spcPts val="0"/>
              </a:spcAft>
              <a:buNone/>
            </a:pPr>
            <a:r>
              <a:rPr lang="en-US" b="0" i="0" dirty="0">
                <a:solidFill>
                  <a:srgbClr val="222222"/>
                </a:solidFill>
                <a:effectLst/>
                <a:highlight>
                  <a:srgbClr val="FFFFFF"/>
                </a:highlight>
                <a:latin typeface="Harding"/>
              </a:rPr>
              <a:t>- At a 10% FDR, we identified 208 differentially abundant </a:t>
            </a:r>
            <a:r>
              <a:rPr lang="en-US" b="0" i="0" dirty="0" err="1">
                <a:solidFill>
                  <a:srgbClr val="222222"/>
                </a:solidFill>
                <a:effectLst/>
                <a:highlight>
                  <a:srgbClr val="FFFFFF"/>
                </a:highlight>
                <a:latin typeface="Harding"/>
              </a:rPr>
              <a:t>neighbourhoods</a:t>
            </a:r>
            <a:r>
              <a:rPr lang="en-US" b="0" i="0" dirty="0">
                <a:solidFill>
                  <a:srgbClr val="222222"/>
                </a:solidFill>
                <a:effectLst/>
                <a:highlight>
                  <a:srgbClr val="FFFFFF"/>
                </a:highlight>
                <a:latin typeface="Harding"/>
              </a:rPr>
              <a:t> (101 showed a decreased abundance with age; 107 showed an increased abundance with age)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b="0" i="0" dirty="0">
                <a:solidFill>
                  <a:srgbClr val="333333"/>
                </a:solidFill>
                <a:effectLst/>
                <a:highlight>
                  <a:srgbClr val="FFFFFF"/>
                </a:highlight>
                <a:latin typeface="Georgia" panose="02040502050405020303" pitchFamily="18" charset="0"/>
              </a:rPr>
              <a:t>experimental conditions. Cells from condition 1 are enriched in lower left region (red circle), while cells from condition 2 is enriched in lower right region (blue circle). The upper region (black circle) is equally mixed with cells from both the condition 1 and 2 without DA effects</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8CD21D-46FA-204E-9DED-B89BC2F8B167}"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90272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performed </a:t>
            </a:r>
            <a:r>
              <a:rPr lang="en-US" b="0" i="0" dirty="0">
                <a:solidFill>
                  <a:srgbClr val="222222"/>
                </a:solidFill>
                <a:effectLst/>
                <a:highlight>
                  <a:srgbClr val="FFFFFF"/>
                </a:highlight>
                <a:latin typeface="Harding"/>
              </a:rPr>
              <a:t> marker gene expression identification among the neighborhood groups corresponding to </a:t>
            </a:r>
            <a:r>
              <a:rPr lang="en-US" b="0" i="0" dirty="0" err="1">
                <a:solidFill>
                  <a:srgbClr val="222222"/>
                </a:solidFill>
                <a:effectLst/>
                <a:highlight>
                  <a:srgbClr val="FFFFFF"/>
                </a:highlight>
                <a:latin typeface="Harding"/>
              </a:rPr>
              <a:t>intertypical</a:t>
            </a:r>
            <a:r>
              <a:rPr lang="en-US" b="0" i="0" dirty="0">
                <a:solidFill>
                  <a:srgbClr val="222222"/>
                </a:solidFill>
                <a:effectLst/>
                <a:highlight>
                  <a:srgbClr val="FFFFFF"/>
                </a:highlight>
                <a:latin typeface="Harding"/>
              </a:rPr>
              <a:t> TECs enriched or depleted in younger mice . This analysis indicated that the cells from younger mice upregulated multiple cytokine response genes (for example, </a:t>
            </a:r>
            <a:r>
              <a:rPr lang="en-US" b="0" i="1" dirty="0">
                <a:solidFill>
                  <a:srgbClr val="222222"/>
                </a:solidFill>
                <a:effectLst/>
                <a:highlight>
                  <a:srgbClr val="FFFFFF"/>
                </a:highlight>
                <a:latin typeface="Harding"/>
              </a:rPr>
              <a:t>Stat1</a:t>
            </a:r>
            <a:r>
              <a:rPr lang="en-US" b="0" i="0" dirty="0">
                <a:solidFill>
                  <a:srgbClr val="222222"/>
                </a:solidFill>
                <a:effectLst/>
                <a:highlight>
                  <a:srgbClr val="FFFFFF"/>
                </a:highlight>
                <a:latin typeface="Harding"/>
              </a:rPr>
              <a:t>, </a:t>
            </a:r>
            <a:r>
              <a:rPr lang="en-US" b="0" i="1" dirty="0">
                <a:solidFill>
                  <a:srgbClr val="222222"/>
                </a:solidFill>
                <a:effectLst/>
                <a:highlight>
                  <a:srgbClr val="FFFFFF"/>
                </a:highlight>
                <a:latin typeface="Harding"/>
              </a:rPr>
              <a:t>Stat4</a:t>
            </a:r>
            <a:r>
              <a:rPr lang="en-US" b="0" i="0" dirty="0">
                <a:solidFill>
                  <a:srgbClr val="222222"/>
                </a:solidFill>
                <a:effectLst/>
                <a:highlight>
                  <a:srgbClr val="FFFFFF"/>
                </a:highlight>
                <a:latin typeface="Harding"/>
              </a:rPr>
              <a:t> and </a:t>
            </a:r>
            <a:r>
              <a:rPr lang="en-US" b="0" i="1" dirty="0">
                <a:solidFill>
                  <a:srgbClr val="222222"/>
                </a:solidFill>
                <a:effectLst/>
                <a:highlight>
                  <a:srgbClr val="FFFFFF"/>
                </a:highlight>
                <a:latin typeface="Harding"/>
              </a:rPr>
              <a:t>Aff3</a:t>
            </a:r>
            <a:r>
              <a:rPr lang="en-US" b="0" i="0" dirty="0">
                <a:solidFill>
                  <a:srgbClr val="222222"/>
                </a:solidFill>
                <a:effectLst/>
                <a:highlight>
                  <a:srgbClr val="FFFFFF"/>
                </a:highlight>
                <a:latin typeface="Harding"/>
              </a:rPr>
              <a:t>), illustrated by the enriched Gene Ontology term </a:t>
            </a:r>
            <a:r>
              <a:rPr lang="en-US" b="0" i="0" dirty="0">
                <a:solidFill>
                  <a:srgbClr val="006699"/>
                </a:solidFill>
                <a:effectLst/>
                <a:highlight>
                  <a:srgbClr val="FFFFFF"/>
                </a:highlight>
                <a:latin typeface="Harding"/>
                <a:hlinkClick r:id="rId3"/>
              </a:rPr>
              <a:t>GO:0034097</a:t>
            </a:r>
            <a:r>
              <a:rPr lang="en-US" b="0" i="0" dirty="0">
                <a:solidFill>
                  <a:srgbClr val="222222"/>
                </a:solidFill>
                <a:effectLst/>
                <a:highlight>
                  <a:srgbClr val="FFFFFF"/>
                </a:highlight>
                <a:latin typeface="Harding"/>
              </a:rPr>
              <a:t> ‘response to cytokine’ (enrichment adjusted </a:t>
            </a:r>
            <a:r>
              <a:rPr lang="en-US" b="0" i="1" dirty="0">
                <a:solidFill>
                  <a:srgbClr val="222222"/>
                </a:solidFill>
                <a:effectLst/>
                <a:highlight>
                  <a:srgbClr val="FFFFFF"/>
                </a:highlight>
                <a:latin typeface="Harding"/>
              </a:rPr>
              <a:t>P</a:t>
            </a:r>
            <a:r>
              <a:rPr lang="en-US" b="0" i="0" dirty="0">
                <a:solidFill>
                  <a:srgbClr val="222222"/>
                </a:solidFill>
                <a:effectLst/>
                <a:highlight>
                  <a:srgbClr val="FFFFFF"/>
                </a:highlight>
                <a:latin typeface="Harding"/>
              </a:rPr>
              <a:t> = 0.047). Cytokine signaling is key to medullary thymic epithelial cell (</a:t>
            </a:r>
            <a:r>
              <a:rPr lang="en-US" b="0" i="0" dirty="0" err="1">
                <a:solidFill>
                  <a:srgbClr val="222222"/>
                </a:solidFill>
                <a:effectLst/>
                <a:highlight>
                  <a:srgbClr val="FFFFFF"/>
                </a:highlight>
                <a:latin typeface="Harding"/>
              </a:rPr>
              <a:t>mTEC</a:t>
            </a:r>
            <a:r>
              <a:rPr lang="en-US" b="0" i="0" dirty="0">
                <a:solidFill>
                  <a:srgbClr val="222222"/>
                </a:solidFill>
                <a:effectLst/>
                <a:highlight>
                  <a:srgbClr val="FFFFFF"/>
                </a:highlight>
                <a:latin typeface="Harding"/>
              </a:rPr>
              <a:t>) differentiation</a:t>
            </a:r>
            <a:r>
              <a:rPr lang="en-US" b="0" i="0" baseline="30000" dirty="0">
                <a:solidFill>
                  <a:srgbClr val="006699"/>
                </a:solidFill>
                <a:effectLst/>
                <a:highlight>
                  <a:srgbClr val="FFFFFF"/>
                </a:highlight>
                <a:latin typeface="Harding"/>
                <a:hlinkClick r:id="rId4" tooltip="Akiyama, T. et al. The tumor necrosis factor family receptors RANK and CD40 cooperatively establish the thymic medullary microenvironment and self-tolerance. Immunity 29, 423–437 (2008)."/>
              </a:rPr>
              <a:t>22</a:t>
            </a:r>
            <a:r>
              <a:rPr lang="en-US" b="0" i="0" baseline="30000" dirty="0">
                <a:solidFill>
                  <a:srgbClr val="222222"/>
                </a:solidFill>
                <a:effectLst/>
                <a:highlight>
                  <a:srgbClr val="FFFFFF"/>
                </a:highlight>
                <a:latin typeface="Harding"/>
              </a:rPr>
              <a:t>,</a:t>
            </a:r>
            <a:r>
              <a:rPr lang="en-US" b="0" i="0" baseline="30000" dirty="0">
                <a:solidFill>
                  <a:srgbClr val="006699"/>
                </a:solidFill>
                <a:effectLst/>
                <a:highlight>
                  <a:srgbClr val="FFFFFF"/>
                </a:highlight>
                <a:latin typeface="Harding"/>
                <a:hlinkClick r:id="rId5" tooltip="Hikosaka, Y. et al. The cytokine RANKL produced by positively selected thymocytes fosters medullary thymic epithelial cells that express autoimmune regulator. Immunity 29, 438–450 (2008)."/>
              </a:rPr>
              <a:t>23</a:t>
            </a:r>
            <a:r>
              <a:rPr lang="en-US" b="0" i="0" dirty="0">
                <a:solidFill>
                  <a:srgbClr val="222222"/>
                </a:solidFill>
                <a:effectLst/>
                <a:highlight>
                  <a:srgbClr val="FFFFFF"/>
                </a:highlight>
                <a:latin typeface="Harding"/>
              </a:rPr>
              <a:t>, indicating that these TECs from younger mice might be differentiating more efficiently to the </a:t>
            </a:r>
            <a:r>
              <a:rPr lang="en-US" b="0" i="0" dirty="0" err="1">
                <a:solidFill>
                  <a:srgbClr val="222222"/>
                </a:solidFill>
                <a:effectLst/>
                <a:highlight>
                  <a:srgbClr val="FFFFFF"/>
                </a:highlight>
                <a:latin typeface="Harding"/>
              </a:rPr>
              <a:t>mTEC</a:t>
            </a:r>
            <a:r>
              <a:rPr lang="en-US" b="0" i="0" dirty="0">
                <a:solidFill>
                  <a:srgbClr val="222222"/>
                </a:solidFill>
                <a:effectLst/>
                <a:highlight>
                  <a:srgbClr val="FFFFFF"/>
                </a:highlight>
                <a:latin typeface="Harding"/>
              </a:rPr>
              <a:t> lineage.</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23</a:t>
            </a:fld>
            <a:endParaRPr lang="en-US" altLang="en-US"/>
          </a:p>
        </p:txBody>
      </p:sp>
    </p:spTree>
    <p:extLst>
      <p:ext uri="{BB962C8B-B14F-4D97-AF65-F5344CB8AC3E}">
        <p14:creationId xmlns:p14="http://schemas.microsoft.com/office/powerpoint/2010/main" val="695195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a:t>In addition</a:t>
            </a:r>
            <a:r>
              <a:rPr lang="en-US" baseline="0" dirty="0"/>
              <a:t> to RNA, we can profile many other cellular molecules. DNA- genome, epigenome- chromatin accessibility, methylation. Protein- mass cytometry. One particularly important advance is being able to make multiple different measurements on a single cell. Establish causality between RNA + protein or epigenome + RNA.</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8CD21D-46FA-204E-9DED-B89BC2F8B167}"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68812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a:t>In addition</a:t>
            </a:r>
            <a:r>
              <a:rPr lang="en-US" baseline="0" dirty="0"/>
              <a:t> to RNA, we can profile many other cellular molecules. DNA- genome, epigenome- chromatin accessibility, methylation. Protein- mass cytometry. One particularly important advance is being able to make multiple different measurements on a single cell. Establish causality between RNA + protein or epigenome + RNA.</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8CD21D-46FA-204E-9DED-B89BC2F8B167}"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3795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0f30437e83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0f30437e83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Sergio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Mass cytometry can assay more markers than conventional flow cytometry, which increases the dimensionality of the data. Existing approaches cannot directly address the important question of what differs between biological conditions in </a:t>
            </a:r>
            <a:r>
              <a:rPr lang="en-US" b="0" i="0" dirty="0" err="1">
                <a:solidFill>
                  <a:srgbClr val="222222"/>
                </a:solidFill>
                <a:effectLst/>
                <a:highlight>
                  <a:srgbClr val="FFFFFF"/>
                </a:highlight>
                <a:latin typeface="Harding"/>
              </a:rPr>
              <a:t>multicondition</a:t>
            </a:r>
            <a:r>
              <a:rPr lang="en-US" b="0" i="0" dirty="0">
                <a:solidFill>
                  <a:srgbClr val="222222"/>
                </a:solidFill>
                <a:effectLst/>
                <a:highlight>
                  <a:srgbClr val="FFFFFF"/>
                </a:highlight>
                <a:latin typeface="Harding"/>
              </a:rPr>
              <a:t> experiments.</a:t>
            </a: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To this end, one strategy is to identify subpopulations that change in abundance between conditions</a:t>
            </a:r>
            <a:r>
              <a:rPr lang="en-US" b="0" i="0" baseline="30000" dirty="0">
                <a:solidFill>
                  <a:srgbClr val="006699"/>
                </a:solidFill>
                <a:effectLst/>
                <a:highlight>
                  <a:srgbClr val="FFFFFF"/>
                </a:highlight>
                <a:latin typeface="Harding"/>
                <a:hlinkClick r:id="rId3" tooltip="Gaudillière, B. et al. Sci. Transl. Med. 6, 255ra131 (2014)."/>
              </a:rPr>
              <a:t>9</a:t>
            </a:r>
            <a:r>
              <a:rPr lang="en-US" b="0" i="0" baseline="30000" dirty="0">
                <a:solidFill>
                  <a:srgbClr val="222222"/>
                </a:solidFill>
                <a:effectLst/>
                <a:highlight>
                  <a:srgbClr val="FFFFFF"/>
                </a:highlight>
                <a:latin typeface="Harding"/>
              </a:rPr>
              <a:t>,</a:t>
            </a:r>
            <a:r>
              <a:rPr lang="en-US" b="0" i="0" baseline="30000" dirty="0">
                <a:solidFill>
                  <a:srgbClr val="006699"/>
                </a:solidFill>
                <a:effectLst/>
                <a:highlight>
                  <a:srgbClr val="FFFFFF"/>
                </a:highlight>
                <a:latin typeface="Harding"/>
                <a:hlinkClick r:id="rId4" tooltip="Gaudillière, B. et al. Cytometry A 87, 817–829 (2015)."/>
              </a:rPr>
              <a:t>10</a:t>
            </a:r>
            <a:r>
              <a:rPr lang="en-US" b="0" i="0" dirty="0">
                <a:solidFill>
                  <a:srgbClr val="222222"/>
                </a:solidFill>
                <a:effectLst/>
                <a:highlight>
                  <a:srgbClr val="FFFFFF"/>
                </a:highlight>
                <a:latin typeface="Harding"/>
              </a:rPr>
              <a:t>. For example, certain immune compartments are enriched or depleted upon drug treatment, and the composition of cell types changes during development. Detection of these differentially abundant (DA) subpopulations is useful, as it can provide insights into the cause or effect of the biological differences between conditions. </a:t>
            </a:r>
          </a:p>
          <a:p>
            <a:endParaRPr lang="en-US" b="0" i="0" dirty="0">
              <a:solidFill>
                <a:srgbClr val="222222"/>
              </a:solidFill>
              <a:effectLst/>
              <a:highlight>
                <a:srgbClr val="FFFFFF"/>
              </a:highlight>
              <a:latin typeface="Harding"/>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Testing is performed with negative binomial generalized linear models (NB GLMs), which explicitly account for the discrete nature of counts and model overdispersion</a:t>
            </a:r>
          </a:p>
          <a:p>
            <a:endParaRPr lang="en-US" b="0" i="0" dirty="0">
              <a:solidFill>
                <a:srgbClr val="222222"/>
              </a:solidFill>
              <a:effectLst/>
              <a:highlight>
                <a:srgbClr val="FFFFFF"/>
              </a:highlight>
              <a:latin typeface="Harding"/>
            </a:endParaRP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the spatial FDR can be interpreted as the proportion of the total volume of DA hyperspheres (the union rather than sum of the individual volumes, due to overlaps between hyperspheres) that is occupied by false-positive hyperspheres.</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9</a:t>
            </a:fld>
            <a:endParaRPr lang="en-US" altLang="en-US"/>
          </a:p>
        </p:txBody>
      </p:sp>
    </p:spTree>
    <p:extLst>
      <p:ext uri="{BB962C8B-B14F-4D97-AF65-F5344CB8AC3E}">
        <p14:creationId xmlns:p14="http://schemas.microsoft.com/office/powerpoint/2010/main" val="2828207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i="0" dirty="0">
                <a:solidFill>
                  <a:srgbClr val="222222"/>
                </a:solidFill>
                <a:effectLst/>
                <a:highlight>
                  <a:srgbClr val="FFFFFF"/>
                </a:highlight>
                <a:latin typeface="Harding"/>
              </a:rPr>
              <a:t>CNA performs statistical testing for associations between any sample-level attribute and the abundances of these co-varying neighborhood groups.  Hyperspheres</a:t>
            </a:r>
            <a:r>
              <a:rPr lang="en-US" b="0" i="0" dirty="0">
                <a:solidFill>
                  <a:srgbClr val="222222"/>
                </a:solidFill>
                <a:effectLst/>
                <a:highlight>
                  <a:srgbClr val="FFFFFF"/>
                </a:highlight>
                <a:latin typeface="Harding"/>
                <a:sym typeface="Wingdings" pitchFamily="2" charset="2"/>
              </a:rPr>
              <a:t> neighborhoods in graph</a:t>
            </a:r>
            <a:endParaRPr lang="en-US" dirty="0"/>
          </a:p>
          <a:p>
            <a:endParaRPr lang="en-US" dirty="0"/>
          </a:p>
          <a:p>
            <a:r>
              <a:rPr lang="en-US" b="0" i="0" dirty="0">
                <a:solidFill>
                  <a:srgbClr val="222222"/>
                </a:solidFill>
                <a:effectLst/>
                <a:highlight>
                  <a:srgbClr val="FFFFFF"/>
                </a:highlight>
                <a:latin typeface="Harding"/>
              </a:rPr>
              <a:t>every other cell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belongs to the neighborhood anchored at cell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according to the probability that a random walk in the graph from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will arrive at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after </a:t>
            </a:r>
            <a:r>
              <a:rPr lang="en-US" b="0" i="1" dirty="0">
                <a:solidFill>
                  <a:srgbClr val="222222"/>
                </a:solidFill>
                <a:effectLst/>
                <a:highlight>
                  <a:srgbClr val="FFFFFF"/>
                </a:highlight>
                <a:latin typeface="Harding"/>
              </a:rPr>
              <a:t>s</a:t>
            </a:r>
            <a:r>
              <a:rPr lang="en-US" b="0" i="0" dirty="0">
                <a:solidFill>
                  <a:srgbClr val="222222"/>
                </a:solidFill>
                <a:effectLst/>
                <a:highlight>
                  <a:srgbClr val="FFFFFF"/>
                </a:highlight>
                <a:latin typeface="Harding"/>
              </a:rPr>
              <a:t> steps (</a:t>
            </a:r>
            <a:r>
              <a:rPr lang="en-US" b="0" i="0" dirty="0">
                <a:solidFill>
                  <a:srgbClr val="006699"/>
                </a:solidFill>
                <a:effectLst/>
                <a:highlight>
                  <a:srgbClr val="FFFFFF"/>
                </a:highlight>
                <a:latin typeface="Harding"/>
                <a:hlinkClick r:id="rId3"/>
              </a:rPr>
              <a:t>Methods</a:t>
            </a:r>
            <a:r>
              <a:rPr lang="en-US" b="0" i="0" dirty="0">
                <a:solidFill>
                  <a:srgbClr val="222222"/>
                </a:solidFill>
                <a:effectLst/>
                <a:highlight>
                  <a:srgbClr val="FFFFFF"/>
                </a:highlight>
                <a:latin typeface="Harding"/>
              </a:rPr>
              <a:t> and Fig. </a:t>
            </a:r>
            <a:r>
              <a:rPr lang="en-US" b="0" i="0" dirty="0">
                <a:solidFill>
                  <a:srgbClr val="006699"/>
                </a:solidFill>
                <a:effectLst/>
                <a:highlight>
                  <a:srgbClr val="FFFFFF"/>
                </a:highlight>
                <a:latin typeface="Harding"/>
                <a:hlinkClick r:id="rId4"/>
              </a:rPr>
              <a:t>1a</a:t>
            </a:r>
            <a:r>
              <a:rPr lang="en-US" b="0" i="0" dirty="0">
                <a:solidFill>
                  <a:srgbClr val="222222"/>
                </a:solidFill>
                <a:effectLst/>
                <a:highlight>
                  <a:srgbClr val="FFFFFF"/>
                </a:highlight>
                <a:latin typeface="Harding"/>
              </a:rPr>
              <a:t>). CNA chooses </a:t>
            </a:r>
            <a:r>
              <a:rPr lang="en-US" b="0" i="1" dirty="0">
                <a:solidFill>
                  <a:srgbClr val="222222"/>
                </a:solidFill>
                <a:effectLst/>
                <a:highlight>
                  <a:srgbClr val="FFFFFF"/>
                </a:highlight>
                <a:latin typeface="Harding"/>
              </a:rPr>
              <a:t>s</a:t>
            </a:r>
            <a:r>
              <a:rPr lang="en-US" b="0" i="0" dirty="0">
                <a:solidFill>
                  <a:srgbClr val="222222"/>
                </a:solidFill>
                <a:effectLst/>
                <a:highlight>
                  <a:srgbClr val="FFFFFF"/>
                </a:highlight>
                <a:latin typeface="Harding"/>
              </a:rPr>
              <a:t> in a data-dependent manner to minimize neighborhood size while ensuring that neighborhoods are not dominated by cells from only a few samples. </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10</a:t>
            </a:fld>
            <a:endParaRPr lang="en-US" altLang="en-US"/>
          </a:p>
        </p:txBody>
      </p:sp>
    </p:spTree>
    <p:extLst>
      <p:ext uri="{BB962C8B-B14F-4D97-AF65-F5344CB8AC3E}">
        <p14:creationId xmlns:p14="http://schemas.microsoft.com/office/powerpoint/2010/main" val="9752349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i="0" dirty="0">
                <a:solidFill>
                  <a:srgbClr val="222222"/>
                </a:solidFill>
                <a:effectLst/>
                <a:highlight>
                  <a:srgbClr val="FFFFFF"/>
                </a:highlight>
                <a:latin typeface="Harding"/>
              </a:rPr>
              <a:t>CNA performs statistical testing for associations between any sample-level attribute and the abundances of these co-varying neighborhood groups. </a:t>
            </a:r>
            <a:endParaRPr lang="en-US" dirty="0"/>
          </a:p>
          <a:p>
            <a:endParaRPr lang="en-US" dirty="0"/>
          </a:p>
          <a:p>
            <a:r>
              <a:rPr lang="en-US" b="0" i="0" dirty="0">
                <a:solidFill>
                  <a:srgbClr val="222222"/>
                </a:solidFill>
                <a:effectLst/>
                <a:highlight>
                  <a:srgbClr val="FFFFFF"/>
                </a:highlight>
                <a:latin typeface="Harding"/>
              </a:rPr>
              <a:t>every other cell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belongs to the neighborhood anchored at cell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according to the probability that a random walk in the graph from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will arrive at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after </a:t>
            </a:r>
            <a:r>
              <a:rPr lang="en-US" b="0" i="1" dirty="0">
                <a:solidFill>
                  <a:srgbClr val="222222"/>
                </a:solidFill>
                <a:effectLst/>
                <a:highlight>
                  <a:srgbClr val="FFFFFF"/>
                </a:highlight>
                <a:latin typeface="Harding"/>
              </a:rPr>
              <a:t>s</a:t>
            </a:r>
            <a:r>
              <a:rPr lang="en-US" b="0" i="0" dirty="0">
                <a:solidFill>
                  <a:srgbClr val="222222"/>
                </a:solidFill>
                <a:effectLst/>
                <a:highlight>
                  <a:srgbClr val="FFFFFF"/>
                </a:highlight>
                <a:latin typeface="Harding"/>
              </a:rPr>
              <a:t> steps (</a:t>
            </a:r>
            <a:r>
              <a:rPr lang="en-US" b="0" i="0" dirty="0">
                <a:solidFill>
                  <a:srgbClr val="006699"/>
                </a:solidFill>
                <a:effectLst/>
                <a:highlight>
                  <a:srgbClr val="FFFFFF"/>
                </a:highlight>
                <a:latin typeface="Harding"/>
                <a:hlinkClick r:id="rId3"/>
              </a:rPr>
              <a:t>Methods</a:t>
            </a:r>
            <a:r>
              <a:rPr lang="en-US" b="0" i="0" dirty="0">
                <a:solidFill>
                  <a:srgbClr val="222222"/>
                </a:solidFill>
                <a:effectLst/>
                <a:highlight>
                  <a:srgbClr val="FFFFFF"/>
                </a:highlight>
                <a:latin typeface="Harding"/>
              </a:rPr>
              <a:t> and Fig. </a:t>
            </a:r>
            <a:r>
              <a:rPr lang="en-US" b="0" i="0" dirty="0">
                <a:solidFill>
                  <a:srgbClr val="006699"/>
                </a:solidFill>
                <a:effectLst/>
                <a:highlight>
                  <a:srgbClr val="FFFFFF"/>
                </a:highlight>
                <a:latin typeface="Harding"/>
                <a:hlinkClick r:id="rId4"/>
              </a:rPr>
              <a:t>1a</a:t>
            </a:r>
            <a:r>
              <a:rPr lang="en-US" b="0" i="0" dirty="0">
                <a:solidFill>
                  <a:srgbClr val="222222"/>
                </a:solidFill>
                <a:effectLst/>
                <a:highlight>
                  <a:srgbClr val="FFFFFF"/>
                </a:highlight>
                <a:latin typeface="Harding"/>
              </a:rPr>
              <a:t>). CNA chooses </a:t>
            </a:r>
            <a:r>
              <a:rPr lang="en-US" b="0" i="1" dirty="0">
                <a:solidFill>
                  <a:srgbClr val="222222"/>
                </a:solidFill>
                <a:effectLst/>
                <a:highlight>
                  <a:srgbClr val="FFFFFF"/>
                </a:highlight>
                <a:latin typeface="Harding"/>
              </a:rPr>
              <a:t>s</a:t>
            </a:r>
            <a:r>
              <a:rPr lang="en-US" b="0" i="0" dirty="0">
                <a:solidFill>
                  <a:srgbClr val="222222"/>
                </a:solidFill>
                <a:effectLst/>
                <a:highlight>
                  <a:srgbClr val="FFFFFF"/>
                </a:highlight>
                <a:latin typeface="Harding"/>
              </a:rPr>
              <a:t> in a data-dependent manner to minimize neighborhood size while ensuring that neighborhoods are not dominated by cells from only a few samples. </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11</a:t>
            </a:fld>
            <a:endParaRPr lang="en-US" altLang="en-US"/>
          </a:p>
        </p:txBody>
      </p:sp>
    </p:spTree>
    <p:extLst>
      <p:ext uri="{BB962C8B-B14F-4D97-AF65-F5344CB8AC3E}">
        <p14:creationId xmlns:p14="http://schemas.microsoft.com/office/powerpoint/2010/main" val="919800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22222"/>
                </a:solidFill>
                <a:effectLst/>
                <a:highlight>
                  <a:srgbClr val="FFFFFF"/>
                </a:highlight>
                <a:latin typeface="Harding"/>
              </a:rPr>
              <a:t>a</a:t>
            </a:r>
            <a:r>
              <a:rPr lang="en-US" b="0" i="0" dirty="0">
                <a:solidFill>
                  <a:srgbClr val="222222"/>
                </a:solidFill>
                <a:effectLst/>
                <a:highlight>
                  <a:srgbClr val="FFFFFF"/>
                </a:highlight>
                <a:latin typeface="Harding"/>
              </a:rPr>
              <a:t>, Schematic of the Milo workflow. Neighborhoods are defined on index cells, selected using a graph sampling algorithm. Cells are quantified according to the experimental design to generate a counts table. Per-neighborhood cell counts are modelled using a negative binomial GLM, and hypothesis testing is performed to determine differentially abundant neighborhoods. </a:t>
            </a:r>
            <a:endParaRPr lang="en-US" b="1" i="0" dirty="0">
              <a:solidFill>
                <a:srgbClr val="222222"/>
              </a:solidFill>
              <a:effectLst/>
              <a:highlight>
                <a:srgbClr val="FFFFFF"/>
              </a:highlight>
              <a:latin typeface="Harding"/>
            </a:endParaRPr>
          </a:p>
          <a:p>
            <a:endParaRPr lang="en-US" b="1" i="0" dirty="0">
              <a:solidFill>
                <a:srgbClr val="222222"/>
              </a:solidFill>
              <a:effectLst/>
              <a:highlight>
                <a:srgbClr val="FFFFFF"/>
              </a:highlight>
              <a:latin typeface="Harding"/>
            </a:endParaRPr>
          </a:p>
          <a:p>
            <a:endParaRPr lang="en-US" b="1"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allows overlapping neighboring regions, which alleviates the principal pitfalls of using discrete clusters for differential abundance testing. </a:t>
            </a: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KNN is a common scaffold for single cell </a:t>
            </a:r>
            <a:r>
              <a:rPr lang="en-US" b="0" i="0" dirty="0" err="1">
                <a:solidFill>
                  <a:srgbClr val="222222"/>
                </a:solidFill>
                <a:effectLst/>
                <a:highlight>
                  <a:srgbClr val="FFFFFF"/>
                </a:highlight>
                <a:latin typeface="Harding"/>
              </a:rPr>
              <a:t>anlaysis</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12</a:t>
            </a:fld>
            <a:endParaRPr lang="en-US" altLang="en-US"/>
          </a:p>
        </p:txBody>
      </p:sp>
    </p:spTree>
    <p:extLst>
      <p:ext uri="{BB962C8B-B14F-4D97-AF65-F5344CB8AC3E}">
        <p14:creationId xmlns:p14="http://schemas.microsoft.com/office/powerpoint/2010/main" val="278504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2"/>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D01DA1AC-0B7C-8F41-B57C-0E3C25597A96}" type="datetimeFigureOut">
              <a:rPr lang="en-US"/>
              <a:pPr>
                <a:defRPr/>
              </a:pPr>
              <a:t>7/13/24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E60AE24-4CEE-8240-A45E-A19F5419B813}" type="slidenum">
              <a:rPr lang="en-US" altLang="en-US"/>
              <a:pPr>
                <a:defRPr/>
              </a:pPr>
              <a:t>‹#›</a:t>
            </a:fld>
            <a:endParaRPr lang="en-US" altLang="en-US"/>
          </a:p>
        </p:txBody>
      </p:sp>
    </p:spTree>
    <p:extLst>
      <p:ext uri="{BB962C8B-B14F-4D97-AF65-F5344CB8AC3E}">
        <p14:creationId xmlns:p14="http://schemas.microsoft.com/office/powerpoint/2010/main" val="374872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91C03FAB-BA6E-384A-BFB5-E45474661F31}" type="datetimeFigureOut">
              <a:rPr lang="en-US"/>
              <a:pPr>
                <a:defRPr/>
              </a:pPr>
              <a:t>7/13/24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3167370-CD77-3446-9DCE-9B52BD8130C1}" type="slidenum">
              <a:rPr lang="en-US" altLang="en-US"/>
              <a:pPr>
                <a:defRPr/>
              </a:pPr>
              <a:t>‹#›</a:t>
            </a:fld>
            <a:endParaRPr lang="en-US" altLang="en-US"/>
          </a:p>
        </p:txBody>
      </p:sp>
    </p:spTree>
    <p:extLst>
      <p:ext uri="{BB962C8B-B14F-4D97-AF65-F5344CB8AC3E}">
        <p14:creationId xmlns:p14="http://schemas.microsoft.com/office/powerpoint/2010/main" val="1002231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5"/>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5"/>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C73AFC7E-AD9B-8643-AE87-C3DED4835B86}" type="datetimeFigureOut">
              <a:rPr lang="en-US"/>
              <a:pPr>
                <a:defRPr/>
              </a:pPr>
              <a:t>7/13/24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B56E137-101E-A54D-8965-2A638D05CA5D}" type="slidenum">
              <a:rPr lang="en-US" altLang="en-US"/>
              <a:pPr>
                <a:defRPr/>
              </a:pPr>
              <a:t>‹#›</a:t>
            </a:fld>
            <a:endParaRPr lang="en-US" altLang="en-US"/>
          </a:p>
        </p:txBody>
      </p:sp>
    </p:spTree>
    <p:extLst>
      <p:ext uri="{BB962C8B-B14F-4D97-AF65-F5344CB8AC3E}">
        <p14:creationId xmlns:p14="http://schemas.microsoft.com/office/powerpoint/2010/main" val="17891652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 slide option 1">
  <p:cSld name="1_Content slide option 1">
    <p:spTree>
      <p:nvGrpSpPr>
        <p:cNvPr id="1" name="Shape 58"/>
        <p:cNvGrpSpPr/>
        <p:nvPr/>
      </p:nvGrpSpPr>
      <p:grpSpPr>
        <a:xfrm>
          <a:off x="0" y="0"/>
          <a:ext cx="0" cy="0"/>
          <a:chOff x="0" y="0"/>
          <a:chExt cx="0" cy="0"/>
        </a:xfrm>
      </p:grpSpPr>
      <p:pic>
        <p:nvPicPr>
          <p:cNvPr id="59" name="Google Shape;59;p14" descr="emergence_ppt.jpg"/>
          <p:cNvPicPr preferRelativeResize="0"/>
          <p:nvPr/>
        </p:nvPicPr>
        <p:blipFill rotWithShape="1">
          <a:blip r:embed="rId2">
            <a:alphaModFix amt="70000"/>
          </a:blip>
          <a:srcRect/>
          <a:stretch/>
        </p:blipFill>
        <p:spPr>
          <a:xfrm>
            <a:off x="0" y="1"/>
            <a:ext cx="12192003" cy="6858001"/>
          </a:xfrm>
          <a:prstGeom prst="rect">
            <a:avLst/>
          </a:prstGeom>
          <a:noFill/>
          <a:ln>
            <a:noFill/>
          </a:ln>
          <a:effectLst>
            <a:outerShdw sx="1000" sy="1000" algn="ctr" rotWithShape="0">
              <a:srgbClr val="000000"/>
            </a:outerShdw>
          </a:effectLst>
        </p:spPr>
      </p:pic>
      <p:sp>
        <p:nvSpPr>
          <p:cNvPr id="60" name="Google Shape;60;p14"/>
          <p:cNvSpPr txBox="1">
            <a:spLocks noGrp="1"/>
          </p:cNvSpPr>
          <p:nvPr>
            <p:ph type="title"/>
          </p:nvPr>
        </p:nvSpPr>
        <p:spPr>
          <a:xfrm>
            <a:off x="0" y="180623"/>
            <a:ext cx="12192000" cy="7336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rgbClr val="133C68"/>
              </a:buClr>
              <a:buSzPts val="2000"/>
              <a:buFont typeface="Avenir"/>
              <a:buNone/>
              <a:defRPr sz="2667"/>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1" name="Google Shape;61;p14"/>
          <p:cNvSpPr txBox="1">
            <a:spLocks noGrp="1"/>
          </p:cNvSpPr>
          <p:nvPr>
            <p:ph type="body" idx="1"/>
          </p:nvPr>
        </p:nvSpPr>
        <p:spPr>
          <a:xfrm>
            <a:off x="609604" y="914400"/>
            <a:ext cx="10972800" cy="5442000"/>
          </a:xfrm>
          <a:prstGeom prst="rect">
            <a:avLst/>
          </a:prstGeom>
          <a:noFill/>
          <a:ln>
            <a:noFill/>
          </a:ln>
        </p:spPr>
        <p:txBody>
          <a:bodyPr spcFirstLastPara="1" wrap="square" lIns="91425" tIns="45700" rIns="91425" bIns="45700" anchor="t" anchorCtr="0">
            <a:normAutofit/>
          </a:bodyPr>
          <a:lstStyle>
            <a:lvl1pPr marL="609585" lvl="0" indent="-457189" algn="l" rtl="0">
              <a:lnSpc>
                <a:spcPct val="100000"/>
              </a:lnSpc>
              <a:spcBef>
                <a:spcPts val="480"/>
              </a:spcBef>
              <a:spcAft>
                <a:spcPts val="0"/>
              </a:spcAft>
              <a:buClr>
                <a:srgbClr val="133C68"/>
              </a:buClr>
              <a:buSzPts val="1800"/>
              <a:buFont typeface="Arial"/>
              <a:buChar char="•"/>
              <a:defRPr sz="2400">
                <a:solidFill>
                  <a:srgbClr val="133C68"/>
                </a:solidFill>
              </a:defRPr>
            </a:lvl1pPr>
            <a:lvl2pPr marL="1219170" lvl="1" indent="-304792" algn="l" rtl="0">
              <a:spcBef>
                <a:spcPts val="1600"/>
              </a:spcBef>
              <a:spcAft>
                <a:spcPts val="0"/>
              </a:spcAft>
              <a:buClr>
                <a:srgbClr val="888888"/>
              </a:buClr>
              <a:buSzPts val="1800"/>
              <a:buNone/>
              <a:defRPr sz="2400">
                <a:solidFill>
                  <a:srgbClr val="888888"/>
                </a:solidFill>
              </a:defRPr>
            </a:lvl2pPr>
            <a:lvl3pPr marL="1828754" lvl="2" indent="-304792" algn="l" rtl="0">
              <a:spcBef>
                <a:spcPts val="1600"/>
              </a:spcBef>
              <a:spcAft>
                <a:spcPts val="0"/>
              </a:spcAft>
              <a:buClr>
                <a:srgbClr val="888888"/>
              </a:buClr>
              <a:buSzPts val="1600"/>
              <a:buNone/>
              <a:defRPr sz="2133">
                <a:solidFill>
                  <a:srgbClr val="888888"/>
                </a:solidFill>
              </a:defRPr>
            </a:lvl3pPr>
            <a:lvl4pPr marL="2438339" lvl="3" indent="-304792" algn="l" rtl="0">
              <a:spcBef>
                <a:spcPts val="1600"/>
              </a:spcBef>
              <a:spcAft>
                <a:spcPts val="0"/>
              </a:spcAft>
              <a:buClr>
                <a:srgbClr val="888888"/>
              </a:buClr>
              <a:buSzPts val="1400"/>
              <a:buNone/>
              <a:defRPr sz="1867">
                <a:solidFill>
                  <a:srgbClr val="888888"/>
                </a:solidFill>
              </a:defRPr>
            </a:lvl4pPr>
            <a:lvl5pPr marL="3047924" lvl="4" indent="-304792" algn="l" rtl="0">
              <a:spcBef>
                <a:spcPts val="1600"/>
              </a:spcBef>
              <a:spcAft>
                <a:spcPts val="0"/>
              </a:spcAft>
              <a:buClr>
                <a:srgbClr val="888888"/>
              </a:buClr>
              <a:buSzPts val="1400"/>
              <a:buNone/>
              <a:defRPr sz="1867">
                <a:solidFill>
                  <a:srgbClr val="888888"/>
                </a:solidFill>
              </a:defRPr>
            </a:lvl5pPr>
            <a:lvl6pPr marL="3657509" lvl="5" indent="-304792" algn="l" rtl="0">
              <a:spcBef>
                <a:spcPts val="1600"/>
              </a:spcBef>
              <a:spcAft>
                <a:spcPts val="0"/>
              </a:spcAft>
              <a:buClr>
                <a:srgbClr val="888888"/>
              </a:buClr>
              <a:buSzPts val="1400"/>
              <a:buNone/>
              <a:defRPr sz="1867">
                <a:solidFill>
                  <a:srgbClr val="888888"/>
                </a:solidFill>
              </a:defRPr>
            </a:lvl6pPr>
            <a:lvl7pPr marL="4267093" lvl="6" indent="-304792" algn="l" rtl="0">
              <a:spcBef>
                <a:spcPts val="1600"/>
              </a:spcBef>
              <a:spcAft>
                <a:spcPts val="0"/>
              </a:spcAft>
              <a:buClr>
                <a:srgbClr val="888888"/>
              </a:buClr>
              <a:buSzPts val="1400"/>
              <a:buNone/>
              <a:defRPr sz="1867">
                <a:solidFill>
                  <a:srgbClr val="888888"/>
                </a:solidFill>
              </a:defRPr>
            </a:lvl7pPr>
            <a:lvl8pPr marL="4876678" lvl="7" indent="-304792" algn="l" rtl="0">
              <a:spcBef>
                <a:spcPts val="1600"/>
              </a:spcBef>
              <a:spcAft>
                <a:spcPts val="0"/>
              </a:spcAft>
              <a:buClr>
                <a:srgbClr val="888888"/>
              </a:buClr>
              <a:buSzPts val="1400"/>
              <a:buNone/>
              <a:defRPr sz="1867">
                <a:solidFill>
                  <a:srgbClr val="888888"/>
                </a:solidFill>
              </a:defRPr>
            </a:lvl8pPr>
            <a:lvl9pPr marL="5486263" lvl="8" indent="-304792" algn="l" rtl="0">
              <a:spcBef>
                <a:spcPts val="1600"/>
              </a:spcBef>
              <a:spcAft>
                <a:spcPts val="1600"/>
              </a:spcAft>
              <a:buClr>
                <a:srgbClr val="888888"/>
              </a:buClr>
              <a:buSzPts val="1400"/>
              <a:buNone/>
              <a:defRPr sz="1867">
                <a:solidFill>
                  <a:srgbClr val="888888"/>
                </a:solidFill>
              </a:defRPr>
            </a:lvl9pPr>
          </a:lstStyle>
          <a:p>
            <a:endParaRPr/>
          </a:p>
        </p:txBody>
      </p:sp>
      <p:sp>
        <p:nvSpPr>
          <p:cNvPr id="62" name="Google Shape;62;p14"/>
          <p:cNvSpPr txBox="1">
            <a:spLocks noGrp="1"/>
          </p:cNvSpPr>
          <p:nvPr>
            <p:ph type="sldNum" idx="12"/>
          </p:nvPr>
        </p:nvSpPr>
        <p:spPr>
          <a:xfrm>
            <a:off x="11313041" y="6356353"/>
            <a:ext cx="675600" cy="365200"/>
          </a:xfrm>
          <a:prstGeom prst="rect">
            <a:avLst/>
          </a:prstGeom>
          <a:noFill/>
          <a:ln>
            <a:noFill/>
          </a:ln>
        </p:spPr>
        <p:txBody>
          <a:bodyPr spcFirstLastPara="1" wrap="square" lIns="91425" tIns="45700" rIns="91425" bIns="45700" anchor="t" anchorCtr="0">
            <a:normAutofit/>
          </a:bodyPr>
          <a:lstStyle>
            <a:lvl1pPr marL="0" marR="0" lvl="0" indent="0" algn="r" rtl="0">
              <a:spcBef>
                <a:spcPts val="0"/>
              </a:spcBef>
              <a:buNone/>
              <a:defRPr sz="1333" b="0" i="0" u="none" strike="noStrike" cap="none">
                <a:solidFill>
                  <a:srgbClr val="133C68"/>
                </a:solidFill>
                <a:latin typeface="Arial"/>
                <a:ea typeface="Arial"/>
                <a:cs typeface="Arial"/>
                <a:sym typeface="Arial"/>
              </a:defRPr>
            </a:lvl1pPr>
            <a:lvl2pPr marL="0" marR="0" lvl="1" indent="0" algn="r" rtl="0">
              <a:spcBef>
                <a:spcPts val="0"/>
              </a:spcBef>
              <a:buNone/>
              <a:defRPr sz="1333" b="0" i="0" u="none" strike="noStrike" cap="none">
                <a:solidFill>
                  <a:srgbClr val="133C68"/>
                </a:solidFill>
                <a:latin typeface="Arial"/>
                <a:ea typeface="Arial"/>
                <a:cs typeface="Arial"/>
                <a:sym typeface="Arial"/>
              </a:defRPr>
            </a:lvl2pPr>
            <a:lvl3pPr marL="0" marR="0" lvl="2" indent="0" algn="r" rtl="0">
              <a:spcBef>
                <a:spcPts val="0"/>
              </a:spcBef>
              <a:buNone/>
              <a:defRPr sz="1333" b="0" i="0" u="none" strike="noStrike" cap="none">
                <a:solidFill>
                  <a:srgbClr val="133C68"/>
                </a:solidFill>
                <a:latin typeface="Arial"/>
                <a:ea typeface="Arial"/>
                <a:cs typeface="Arial"/>
                <a:sym typeface="Arial"/>
              </a:defRPr>
            </a:lvl3pPr>
            <a:lvl4pPr marL="0" marR="0" lvl="3" indent="0" algn="r" rtl="0">
              <a:spcBef>
                <a:spcPts val="0"/>
              </a:spcBef>
              <a:buNone/>
              <a:defRPr sz="1333" b="0" i="0" u="none" strike="noStrike" cap="none">
                <a:solidFill>
                  <a:srgbClr val="133C68"/>
                </a:solidFill>
                <a:latin typeface="Arial"/>
                <a:ea typeface="Arial"/>
                <a:cs typeface="Arial"/>
                <a:sym typeface="Arial"/>
              </a:defRPr>
            </a:lvl4pPr>
            <a:lvl5pPr marL="0" marR="0" lvl="4" indent="0" algn="r" rtl="0">
              <a:spcBef>
                <a:spcPts val="0"/>
              </a:spcBef>
              <a:buNone/>
              <a:defRPr sz="1333" b="0" i="0" u="none" strike="noStrike" cap="none">
                <a:solidFill>
                  <a:srgbClr val="133C68"/>
                </a:solidFill>
                <a:latin typeface="Arial"/>
                <a:ea typeface="Arial"/>
                <a:cs typeface="Arial"/>
                <a:sym typeface="Arial"/>
              </a:defRPr>
            </a:lvl5pPr>
            <a:lvl6pPr marL="0" marR="0" lvl="5" indent="0" algn="r" rtl="0">
              <a:spcBef>
                <a:spcPts val="0"/>
              </a:spcBef>
              <a:buNone/>
              <a:defRPr sz="1333" b="0" i="0" u="none" strike="noStrike" cap="none">
                <a:solidFill>
                  <a:srgbClr val="133C68"/>
                </a:solidFill>
                <a:latin typeface="Arial"/>
                <a:ea typeface="Arial"/>
                <a:cs typeface="Arial"/>
                <a:sym typeface="Arial"/>
              </a:defRPr>
            </a:lvl6pPr>
            <a:lvl7pPr marL="0" marR="0" lvl="6" indent="0" algn="r" rtl="0">
              <a:spcBef>
                <a:spcPts val="0"/>
              </a:spcBef>
              <a:buNone/>
              <a:defRPr sz="1333" b="0" i="0" u="none" strike="noStrike" cap="none">
                <a:solidFill>
                  <a:srgbClr val="133C68"/>
                </a:solidFill>
                <a:latin typeface="Arial"/>
                <a:ea typeface="Arial"/>
                <a:cs typeface="Arial"/>
                <a:sym typeface="Arial"/>
              </a:defRPr>
            </a:lvl7pPr>
            <a:lvl8pPr marL="0" marR="0" lvl="7" indent="0" algn="r" rtl="0">
              <a:spcBef>
                <a:spcPts val="0"/>
              </a:spcBef>
              <a:buNone/>
              <a:defRPr sz="1333" b="0" i="0" u="none" strike="noStrike" cap="none">
                <a:solidFill>
                  <a:srgbClr val="133C68"/>
                </a:solidFill>
                <a:latin typeface="Arial"/>
                <a:ea typeface="Arial"/>
                <a:cs typeface="Arial"/>
                <a:sym typeface="Arial"/>
              </a:defRPr>
            </a:lvl8pPr>
            <a:lvl9pPr marL="0" marR="0" lvl="8" indent="0" algn="r" rtl="0">
              <a:spcBef>
                <a:spcPts val="0"/>
              </a:spcBef>
              <a:buNone/>
              <a:defRPr sz="1333" b="0" i="0" u="none" strike="noStrike" cap="none">
                <a:solidFill>
                  <a:srgbClr val="133C68"/>
                </a:solidFill>
                <a:latin typeface="Arial"/>
                <a:ea typeface="Arial"/>
                <a:cs typeface="Arial"/>
                <a:sym typeface="Arial"/>
              </a:defRPr>
            </a:lvl9pPr>
          </a:lstStyle>
          <a:p>
            <a:pPr>
              <a:spcAft>
                <a:spcPts val="0"/>
              </a:spcAft>
            </a:pPr>
            <a:fld id="{00000000-1234-1234-1234-123412341234}" type="slidenum">
              <a:rPr lang="en-GB" smtClean="0"/>
              <a:pPr>
                <a:spcAft>
                  <a:spcPts val="0"/>
                </a:spcAft>
              </a:pPr>
              <a:t>‹#›</a:t>
            </a:fld>
            <a:endParaRPr lang="en-GB"/>
          </a:p>
        </p:txBody>
      </p:sp>
      <p:sp>
        <p:nvSpPr>
          <p:cNvPr id="63" name="Google Shape;63;p14"/>
          <p:cNvSpPr txBox="1">
            <a:spLocks noGrp="1"/>
          </p:cNvSpPr>
          <p:nvPr>
            <p:ph type="body" idx="2"/>
          </p:nvPr>
        </p:nvSpPr>
        <p:spPr>
          <a:xfrm>
            <a:off x="2165351" y="5683251"/>
            <a:ext cx="7861200" cy="673200"/>
          </a:xfrm>
          <a:prstGeom prst="rect">
            <a:avLst/>
          </a:prstGeom>
          <a:noFill/>
          <a:ln>
            <a:noFill/>
          </a:ln>
        </p:spPr>
        <p:txBody>
          <a:bodyPr spcFirstLastPara="1" wrap="square" lIns="91425" tIns="45700" rIns="91425" bIns="45700" anchor="ctr" anchorCtr="0">
            <a:normAutofit/>
          </a:bodyPr>
          <a:lstStyle>
            <a:lvl1pPr marL="609585" lvl="0" indent="-304792" algn="ctr" rtl="0">
              <a:spcBef>
                <a:spcPts val="400"/>
              </a:spcBef>
              <a:spcAft>
                <a:spcPts val="0"/>
              </a:spcAft>
              <a:buClr>
                <a:srgbClr val="133C68"/>
              </a:buClr>
              <a:buSzPts val="1500"/>
              <a:buNone/>
              <a:defRPr sz="2000"/>
            </a:lvl1pPr>
            <a:lvl2pPr marL="1219170" lvl="1" indent="-304792" algn="l" rtl="0">
              <a:spcBef>
                <a:spcPts val="1600"/>
              </a:spcBef>
              <a:spcAft>
                <a:spcPts val="0"/>
              </a:spcAft>
              <a:buClr>
                <a:srgbClr val="133C68"/>
              </a:buClr>
              <a:buSzPts val="2000"/>
              <a:buNone/>
              <a:defRPr/>
            </a:lvl2pPr>
            <a:lvl3pPr marL="1828754" lvl="2" indent="-304792" algn="l" rtl="0">
              <a:spcBef>
                <a:spcPts val="1600"/>
              </a:spcBef>
              <a:spcAft>
                <a:spcPts val="0"/>
              </a:spcAft>
              <a:buClr>
                <a:srgbClr val="133C68"/>
              </a:buClr>
              <a:buSzPts val="1800"/>
              <a:buNone/>
              <a:defRPr/>
            </a:lvl3pPr>
            <a:lvl4pPr marL="2438339" lvl="3" indent="-304792" algn="l" rtl="0">
              <a:spcBef>
                <a:spcPts val="1600"/>
              </a:spcBef>
              <a:spcAft>
                <a:spcPts val="0"/>
              </a:spcAft>
              <a:buClr>
                <a:srgbClr val="133C68"/>
              </a:buClr>
              <a:buSzPts val="1600"/>
              <a:buNone/>
              <a:defRPr/>
            </a:lvl4pPr>
            <a:lvl5pPr marL="3047924" lvl="4" indent="-304792" algn="l" rtl="0">
              <a:spcBef>
                <a:spcPts val="1600"/>
              </a:spcBef>
              <a:spcAft>
                <a:spcPts val="0"/>
              </a:spcAft>
              <a:buClr>
                <a:srgbClr val="133C68"/>
              </a:buClr>
              <a:buSzPts val="1600"/>
              <a:buNone/>
              <a:defRPr/>
            </a:lvl5pPr>
            <a:lvl6pPr marL="3657509" lvl="5" indent="-457189" algn="l" rtl="0">
              <a:spcBef>
                <a:spcPts val="1600"/>
              </a:spcBef>
              <a:spcAft>
                <a:spcPts val="0"/>
              </a:spcAft>
              <a:buClr>
                <a:schemeClr val="dk1"/>
              </a:buClr>
              <a:buSzPts val="1800"/>
              <a:buChar char="■"/>
              <a:defRPr/>
            </a:lvl6pPr>
            <a:lvl7pPr marL="4267093" lvl="6" indent="-457189" algn="l" rtl="0">
              <a:spcBef>
                <a:spcPts val="1600"/>
              </a:spcBef>
              <a:spcAft>
                <a:spcPts val="0"/>
              </a:spcAft>
              <a:buClr>
                <a:schemeClr val="dk1"/>
              </a:buClr>
              <a:buSzPts val="1800"/>
              <a:buChar char="●"/>
              <a:defRPr/>
            </a:lvl7pPr>
            <a:lvl8pPr marL="4876678" lvl="7" indent="-457189" algn="l" rtl="0">
              <a:spcBef>
                <a:spcPts val="1600"/>
              </a:spcBef>
              <a:spcAft>
                <a:spcPts val="0"/>
              </a:spcAft>
              <a:buClr>
                <a:schemeClr val="dk1"/>
              </a:buClr>
              <a:buSzPts val="1800"/>
              <a:buChar char="○"/>
              <a:defRPr/>
            </a:lvl8pPr>
            <a:lvl9pPr marL="5486263" lvl="8" indent="-457189" algn="l" rtl="0">
              <a:spcBef>
                <a:spcPts val="1600"/>
              </a:spcBef>
              <a:spcAft>
                <a:spcPts val="1600"/>
              </a:spcAft>
              <a:buClr>
                <a:schemeClr val="dk1"/>
              </a:buClr>
              <a:buSzPts val="1800"/>
              <a:buChar char="■"/>
              <a:defRPr/>
            </a:lvl9pPr>
          </a:lstStyle>
          <a:p>
            <a:endParaRPr/>
          </a:p>
        </p:txBody>
      </p:sp>
      <p:sp>
        <p:nvSpPr>
          <p:cNvPr id="64" name="Google Shape;64;p14"/>
          <p:cNvSpPr txBox="1">
            <a:spLocks noGrp="1"/>
          </p:cNvSpPr>
          <p:nvPr>
            <p:ph type="body" idx="3"/>
          </p:nvPr>
        </p:nvSpPr>
        <p:spPr>
          <a:xfrm>
            <a:off x="2165351" y="6356355"/>
            <a:ext cx="7861200" cy="365200"/>
          </a:xfrm>
          <a:prstGeom prst="rect">
            <a:avLst/>
          </a:prstGeom>
          <a:noFill/>
          <a:ln>
            <a:noFill/>
          </a:ln>
        </p:spPr>
        <p:txBody>
          <a:bodyPr spcFirstLastPara="1" wrap="square" lIns="91425" tIns="45700" rIns="91425" bIns="45700" anchor="t" anchorCtr="0">
            <a:normAutofit/>
          </a:bodyPr>
          <a:lstStyle>
            <a:lvl1pPr marL="609585" lvl="0" indent="-304792" algn="ctr" rtl="0">
              <a:spcBef>
                <a:spcPts val="267"/>
              </a:spcBef>
              <a:spcAft>
                <a:spcPts val="0"/>
              </a:spcAft>
              <a:buClr>
                <a:srgbClr val="133C68"/>
              </a:buClr>
              <a:buSzPts val="1000"/>
              <a:buNone/>
              <a:defRPr sz="1333"/>
            </a:lvl1pPr>
            <a:lvl2pPr marL="1219170" lvl="1" indent="-304792" algn="l" rtl="0">
              <a:spcBef>
                <a:spcPts val="1600"/>
              </a:spcBef>
              <a:spcAft>
                <a:spcPts val="0"/>
              </a:spcAft>
              <a:buClr>
                <a:srgbClr val="133C68"/>
              </a:buClr>
              <a:buSzPts val="2000"/>
              <a:buNone/>
              <a:defRPr/>
            </a:lvl2pPr>
            <a:lvl3pPr marL="1828754" lvl="2" indent="-304792" algn="l" rtl="0">
              <a:spcBef>
                <a:spcPts val="1600"/>
              </a:spcBef>
              <a:spcAft>
                <a:spcPts val="0"/>
              </a:spcAft>
              <a:buClr>
                <a:srgbClr val="133C68"/>
              </a:buClr>
              <a:buSzPts val="1800"/>
              <a:buNone/>
              <a:defRPr/>
            </a:lvl3pPr>
            <a:lvl4pPr marL="2438339" lvl="3" indent="-304792" algn="l" rtl="0">
              <a:spcBef>
                <a:spcPts val="1600"/>
              </a:spcBef>
              <a:spcAft>
                <a:spcPts val="0"/>
              </a:spcAft>
              <a:buClr>
                <a:srgbClr val="133C68"/>
              </a:buClr>
              <a:buSzPts val="1600"/>
              <a:buNone/>
              <a:defRPr/>
            </a:lvl4pPr>
            <a:lvl5pPr marL="3047924" lvl="4" indent="-304792" algn="l" rtl="0">
              <a:spcBef>
                <a:spcPts val="1600"/>
              </a:spcBef>
              <a:spcAft>
                <a:spcPts val="0"/>
              </a:spcAft>
              <a:buClr>
                <a:srgbClr val="133C68"/>
              </a:buClr>
              <a:buSzPts val="1600"/>
              <a:buNone/>
              <a:defRPr/>
            </a:lvl5pPr>
            <a:lvl6pPr marL="3657509" lvl="5" indent="-457189" algn="l" rtl="0">
              <a:spcBef>
                <a:spcPts val="1600"/>
              </a:spcBef>
              <a:spcAft>
                <a:spcPts val="0"/>
              </a:spcAft>
              <a:buClr>
                <a:schemeClr val="dk1"/>
              </a:buClr>
              <a:buSzPts val="1800"/>
              <a:buChar char="■"/>
              <a:defRPr/>
            </a:lvl6pPr>
            <a:lvl7pPr marL="4267093" lvl="6" indent="-457189" algn="l" rtl="0">
              <a:spcBef>
                <a:spcPts val="1600"/>
              </a:spcBef>
              <a:spcAft>
                <a:spcPts val="0"/>
              </a:spcAft>
              <a:buClr>
                <a:schemeClr val="dk1"/>
              </a:buClr>
              <a:buSzPts val="1800"/>
              <a:buChar char="●"/>
              <a:defRPr/>
            </a:lvl7pPr>
            <a:lvl8pPr marL="4876678" lvl="7" indent="-457189" algn="l" rtl="0">
              <a:spcBef>
                <a:spcPts val="1600"/>
              </a:spcBef>
              <a:spcAft>
                <a:spcPts val="0"/>
              </a:spcAft>
              <a:buClr>
                <a:schemeClr val="dk1"/>
              </a:buClr>
              <a:buSzPts val="1800"/>
              <a:buChar char="○"/>
              <a:defRPr/>
            </a:lvl8pPr>
            <a:lvl9pPr marL="5486263" lvl="8" indent="-457189" algn="l" rtl="0">
              <a:spcBef>
                <a:spcPts val="1600"/>
              </a:spcBef>
              <a:spcAft>
                <a:spcPts val="1600"/>
              </a:spcAft>
              <a:buClr>
                <a:schemeClr val="dk1"/>
              </a:buClr>
              <a:buSzPts val="1800"/>
              <a:buChar char="■"/>
              <a:defRPr/>
            </a:lvl9pPr>
          </a:lstStyle>
          <a:p>
            <a:endParaRPr/>
          </a:p>
        </p:txBody>
      </p:sp>
      <p:sp>
        <p:nvSpPr>
          <p:cNvPr id="65" name="Google Shape;65;p14"/>
          <p:cNvSpPr/>
          <p:nvPr/>
        </p:nvSpPr>
        <p:spPr>
          <a:xfrm>
            <a:off x="0" y="914399"/>
            <a:ext cx="12192000" cy="5442000"/>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20454049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tent slide option 2">
    <p:spTree>
      <p:nvGrpSpPr>
        <p:cNvPr id="1" name=""/>
        <p:cNvGrpSpPr/>
        <p:nvPr/>
      </p:nvGrpSpPr>
      <p:grpSpPr>
        <a:xfrm>
          <a:off x="0" y="0"/>
          <a:ext cx="0" cy="0"/>
          <a:chOff x="0" y="0"/>
          <a:chExt cx="0" cy="0"/>
        </a:xfrm>
      </p:grpSpPr>
      <p:pic>
        <p:nvPicPr>
          <p:cNvPr id="11" name="Picture 10" descr="emergence_ppt.jp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Rectangle 4"/>
          <p:cNvSpPr/>
          <p:nvPr userDrawn="1"/>
        </p:nvSpPr>
        <p:spPr>
          <a:xfrm>
            <a:off x="0" y="914400"/>
            <a:ext cx="12192000" cy="59436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solidFill>
                <a:srgbClr val="133C68"/>
              </a:solidFill>
            </a:endParaRPr>
          </a:p>
        </p:txBody>
      </p:sp>
      <p:sp>
        <p:nvSpPr>
          <p:cNvPr id="4" name="Text Placeholder 2"/>
          <p:cNvSpPr>
            <a:spLocks noGrp="1"/>
          </p:cNvSpPr>
          <p:nvPr>
            <p:ph type="body" idx="1"/>
          </p:nvPr>
        </p:nvSpPr>
        <p:spPr>
          <a:xfrm>
            <a:off x="609608" y="914401"/>
            <a:ext cx="10972792" cy="5091288"/>
          </a:xfrm>
        </p:spPr>
        <p:txBody>
          <a:bodyPr anchor="t">
            <a:normAutofit/>
          </a:bodyPr>
          <a:lstStyle>
            <a:lvl1pPr marL="380990" indent="-380990" algn="l">
              <a:lnSpc>
                <a:spcPct val="100000"/>
              </a:lnSpc>
              <a:buFont typeface="Arial"/>
              <a:buChar char="•"/>
              <a:defRPr sz="1867" baseline="0">
                <a:solidFill>
                  <a:srgbClr val="185485"/>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Click to edit Master text styles</a:t>
            </a:r>
          </a:p>
        </p:txBody>
      </p:sp>
      <p:pic>
        <p:nvPicPr>
          <p:cNvPr id="8" name="Picture 7" descr="Shalek_logo.jp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47782" y="6319295"/>
            <a:ext cx="1931735" cy="420172"/>
          </a:xfrm>
          <a:prstGeom prst="rect">
            <a:avLst/>
          </a:prstGeom>
        </p:spPr>
      </p:pic>
      <p:sp>
        <p:nvSpPr>
          <p:cNvPr id="6" name="Title 1"/>
          <p:cNvSpPr>
            <a:spLocks noGrp="1"/>
          </p:cNvSpPr>
          <p:nvPr>
            <p:ph type="title"/>
          </p:nvPr>
        </p:nvSpPr>
        <p:spPr>
          <a:xfrm>
            <a:off x="609600" y="180624"/>
            <a:ext cx="10972800" cy="733777"/>
          </a:xfrm>
        </p:spPr>
        <p:txBody>
          <a:bodyPr>
            <a:normAutofit/>
          </a:bodyPr>
          <a:lstStyle>
            <a:lvl1pPr>
              <a:defRPr sz="2667"/>
            </a:lvl1pPr>
          </a:lstStyle>
          <a:p>
            <a:r>
              <a:rPr lang="en-US"/>
              <a:t>Click to edit Master title style</a:t>
            </a:r>
            <a:endParaRPr lang="en-US" dirty="0"/>
          </a:p>
        </p:txBody>
      </p:sp>
      <p:sp>
        <p:nvSpPr>
          <p:cNvPr id="10" name="Footer Placeholder 4"/>
          <p:cNvSpPr>
            <a:spLocks noGrp="1"/>
          </p:cNvSpPr>
          <p:nvPr>
            <p:ph type="ftr" sz="quarter" idx="11"/>
          </p:nvPr>
        </p:nvSpPr>
        <p:spPr>
          <a:xfrm>
            <a:off x="2164316" y="6356354"/>
            <a:ext cx="7863368" cy="365125"/>
          </a:xfrm>
          <a:prstGeom prst="rect">
            <a:avLst/>
          </a:prstGeom>
        </p:spPr>
        <p:txBody>
          <a:bodyPr/>
          <a:lstStyle>
            <a:lvl1pPr algn="ctr">
              <a:defRPr sz="1333">
                <a:solidFill>
                  <a:srgbClr val="133C68"/>
                </a:solidFill>
                <a:latin typeface="Arial" charset="0"/>
                <a:ea typeface="Arial" charset="0"/>
                <a:cs typeface="Arial" charset="0"/>
              </a:defRPr>
            </a:lvl1pPr>
          </a:lstStyle>
          <a:p>
            <a:r>
              <a:rPr lang="en-US"/>
              <a:t>Footer</a:t>
            </a:r>
            <a:endParaRPr lang="en-US" dirty="0"/>
          </a:p>
        </p:txBody>
      </p:sp>
      <p:sp>
        <p:nvSpPr>
          <p:cNvPr id="12" name="Slide Number Placeholder 5"/>
          <p:cNvSpPr>
            <a:spLocks noGrp="1"/>
          </p:cNvSpPr>
          <p:nvPr>
            <p:ph type="sldNum" sz="quarter" idx="12"/>
          </p:nvPr>
        </p:nvSpPr>
        <p:spPr>
          <a:xfrm>
            <a:off x="11313042" y="6356354"/>
            <a:ext cx="675759" cy="365125"/>
          </a:xfrm>
          <a:prstGeom prst="rect">
            <a:avLst/>
          </a:prstGeom>
        </p:spPr>
        <p:txBody>
          <a:bodyPr/>
          <a:lstStyle>
            <a:lvl1pPr algn="r">
              <a:defRPr sz="1333">
                <a:solidFill>
                  <a:srgbClr val="133C68"/>
                </a:solidFill>
                <a:latin typeface="Arial" charset="0"/>
                <a:ea typeface="Arial" charset="0"/>
                <a:cs typeface="Arial" charset="0"/>
              </a:defRPr>
            </a:lvl1pPr>
          </a:lstStyle>
          <a:p>
            <a:fld id="{982F46DF-238F-F546-98B7-70B77862DA13}" type="slidenum">
              <a:rPr lang="en-US" smtClean="0"/>
              <a:pPr/>
              <a:t>‹#›</a:t>
            </a:fld>
            <a:endParaRPr lang="en-US" dirty="0"/>
          </a:p>
        </p:txBody>
      </p:sp>
    </p:spTree>
    <p:extLst>
      <p:ext uri="{BB962C8B-B14F-4D97-AF65-F5344CB8AC3E}">
        <p14:creationId xmlns:p14="http://schemas.microsoft.com/office/powerpoint/2010/main" val="11200409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5B88B97-84B4-6D42-849B-EA98C5B99CEC}" type="datetimeFigureOut">
              <a:rPr lang="en-US" smtClean="0"/>
              <a:t>7/13/24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8142152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B88B97-84B4-6D42-849B-EA98C5B99CEC}" type="datetimeFigureOut">
              <a:rPr lang="en-US" smtClean="0"/>
              <a:t>7/13/24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4097700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88B97-84B4-6D42-849B-EA98C5B99CEC}" type="datetimeFigureOut">
              <a:rPr lang="en-US" smtClean="0"/>
              <a:t>7/13/24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38769526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5B88B97-84B4-6D42-849B-EA98C5B99CEC}" type="datetimeFigureOut">
              <a:rPr lang="en-US" smtClean="0"/>
              <a:t>7/13/24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8867699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5B88B97-84B4-6D42-849B-EA98C5B99CEC}" type="datetimeFigureOut">
              <a:rPr lang="en-US" smtClean="0"/>
              <a:t>7/13/24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25912566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5B88B97-84B4-6D42-849B-EA98C5B99CEC}" type="datetimeFigureOut">
              <a:rPr lang="en-US" smtClean="0"/>
              <a:t>7/13/24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3683415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vl1pPr>
          </a:lstStyle>
          <a:p>
            <a:pPr>
              <a:defRPr/>
            </a:pPr>
            <a:fld id="{4D38ACC2-EFE2-F944-BFA0-25BE56F70F08}" type="datetimeFigureOut">
              <a:rPr lang="en-US"/>
              <a:pPr>
                <a:defRPr/>
              </a:pPr>
              <a:t>7/13/24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0B40280-C56C-3B42-9723-931AE1239688}" type="slidenum">
              <a:rPr lang="en-US" altLang="en-US"/>
              <a:pPr>
                <a:defRPr/>
              </a:pPr>
              <a:t>‹#›</a:t>
            </a:fld>
            <a:endParaRPr lang="en-US" altLang="en-US"/>
          </a:p>
        </p:txBody>
      </p:sp>
    </p:spTree>
    <p:extLst>
      <p:ext uri="{BB962C8B-B14F-4D97-AF65-F5344CB8AC3E}">
        <p14:creationId xmlns:p14="http://schemas.microsoft.com/office/powerpoint/2010/main" val="19199827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B88B97-84B4-6D42-849B-EA98C5B99CEC}" type="datetimeFigureOut">
              <a:rPr lang="en-US" smtClean="0"/>
              <a:t>7/13/24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42796767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B88B97-84B4-6D42-849B-EA98C5B99CEC}" type="datetimeFigureOut">
              <a:rPr lang="en-US" smtClean="0"/>
              <a:t>7/13/24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41378891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B88B97-84B4-6D42-849B-EA98C5B99CEC}" type="datetimeFigureOut">
              <a:rPr lang="en-US" smtClean="0"/>
              <a:t>7/13/24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19902721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B88B97-84B4-6D42-849B-EA98C5B99CEC}" type="datetimeFigureOut">
              <a:rPr lang="en-US" smtClean="0"/>
              <a:t>7/13/24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20470042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B88B97-84B4-6D42-849B-EA98C5B99CEC}" type="datetimeFigureOut">
              <a:rPr lang="en-US" smtClean="0"/>
              <a:t>7/13/24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54716099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itle and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32174-956C-CE42-AF06-2CC1F76FD1B2}"/>
              </a:ext>
            </a:extLst>
          </p:cNvPr>
          <p:cNvSpPr>
            <a:spLocks noGrp="1"/>
          </p:cNvSpPr>
          <p:nvPr>
            <p:ph type="title"/>
          </p:nvPr>
        </p:nvSpPr>
        <p:spPr>
          <a:xfrm>
            <a:off x="0" y="0"/>
            <a:ext cx="12192000" cy="802640"/>
          </a:xfrm>
          <a:prstGeom prst="rect">
            <a:avLst/>
          </a:prstGeom>
          <a:gradFill>
            <a:gsLst>
              <a:gs pos="0">
                <a:schemeClr val="bg2"/>
              </a:gs>
              <a:gs pos="100000">
                <a:schemeClr val="bg2">
                  <a:alpha val="0"/>
                </a:schemeClr>
              </a:gs>
            </a:gsLst>
            <a:lin ang="0" scaled="0"/>
          </a:gradFill>
        </p:spPr>
        <p:txBody>
          <a:bodyPr anchor="ctr">
            <a:noAutofit/>
          </a:bodyPr>
          <a:lstStyle>
            <a:lvl1pPr>
              <a:defRPr sz="2000" b="1">
                <a:latin typeface="Comfortaa" pitchFamily="2" charset="0"/>
                <a:ea typeface="Dotum" panose="020B0600000101010101" pitchFamily="34" charset="-127"/>
                <a:cs typeface="Menlo" panose="020B0609030804020204" pitchFamily="49" charset="0"/>
              </a:defRPr>
            </a:lvl1p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28840962-E512-134A-8B89-5D29AB8A57FB}"/>
              </a:ext>
            </a:extLst>
          </p:cNvPr>
          <p:cNvSpPr>
            <a:spLocks noGrp="1"/>
          </p:cNvSpPr>
          <p:nvPr>
            <p:ph idx="1"/>
          </p:nvPr>
        </p:nvSpPr>
        <p:spPr>
          <a:xfrm>
            <a:off x="111760" y="873761"/>
            <a:ext cx="11927840" cy="5517515"/>
          </a:xfrm>
          <a:prstGeom prst="rect">
            <a:avLst/>
          </a:prstGeom>
        </p:spPr>
        <p:txBody>
          <a:bodyPr>
            <a:normAutofit/>
          </a:bodyPr>
          <a:lstStyle>
            <a:lvl1pPr>
              <a:lnSpc>
                <a:spcPct val="150000"/>
              </a:lnSpc>
              <a:spcBef>
                <a:spcPts val="0"/>
              </a:spcBef>
              <a:spcAft>
                <a:spcPts val="1800"/>
              </a:spcAft>
              <a:buNone/>
              <a:defRPr sz="2000">
                <a:solidFill>
                  <a:schemeClr val="tx1"/>
                </a:solidFill>
                <a:latin typeface="Arial" panose="020B0604020202020204" pitchFamily="34" charset="0"/>
                <a:cs typeface="Arial" panose="020B0604020202020204" pitchFamily="34" charset="0"/>
              </a:defRPr>
            </a:lvl1pPr>
            <a:lvl2pPr>
              <a:lnSpc>
                <a:spcPct val="150000"/>
              </a:lnSpc>
              <a:spcBef>
                <a:spcPts val="0"/>
              </a:spcBef>
              <a:spcAft>
                <a:spcPts val="1800"/>
              </a:spcAft>
              <a:defRPr sz="1800">
                <a:solidFill>
                  <a:schemeClr val="tx1"/>
                </a:solidFill>
                <a:latin typeface="Arial" panose="020B0604020202020204" pitchFamily="34" charset="0"/>
                <a:cs typeface="Arial" panose="020B0604020202020204" pitchFamily="34" charset="0"/>
              </a:defRPr>
            </a:lvl2pPr>
            <a:lvl3pPr>
              <a:lnSpc>
                <a:spcPct val="150000"/>
              </a:lnSpc>
              <a:spcBef>
                <a:spcPts val="0"/>
              </a:spcBef>
              <a:spcAft>
                <a:spcPts val="1800"/>
              </a:spcAft>
              <a:defRPr sz="1600">
                <a:solidFill>
                  <a:schemeClr val="tx1"/>
                </a:solidFill>
                <a:latin typeface="Arial" panose="020B0604020202020204" pitchFamily="34" charset="0"/>
                <a:cs typeface="Arial" panose="020B0604020202020204" pitchFamily="34" charset="0"/>
              </a:defRPr>
            </a:lvl3pPr>
            <a:lvl4pPr>
              <a:lnSpc>
                <a:spcPct val="150000"/>
              </a:lnSpc>
              <a:spcBef>
                <a:spcPts val="0"/>
              </a:spcBef>
              <a:spcAft>
                <a:spcPts val="1800"/>
              </a:spcAft>
              <a:defRPr sz="1400">
                <a:solidFill>
                  <a:schemeClr val="tx1"/>
                </a:solidFill>
                <a:latin typeface="Arial" panose="020B0604020202020204" pitchFamily="34" charset="0"/>
                <a:cs typeface="Arial" panose="020B0604020202020204" pitchFamily="34" charset="0"/>
              </a:defRPr>
            </a:lvl4pPr>
            <a:lvl5pPr>
              <a:lnSpc>
                <a:spcPct val="150000"/>
              </a:lnSpc>
              <a:spcBef>
                <a:spcPts val="0"/>
              </a:spcBef>
              <a:spcAft>
                <a:spcPts val="1800"/>
              </a:spcAft>
              <a:defRPr sz="1400">
                <a:solidFill>
                  <a:schemeClr val="tx1"/>
                </a:solidFill>
                <a:latin typeface="Arial" panose="020B0604020202020204" pitchFamily="34" charset="0"/>
                <a:cs typeface="Arial" panose="020B0604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Slide Number Placeholder 5">
            <a:extLst>
              <a:ext uri="{FF2B5EF4-FFF2-40B4-BE49-F238E27FC236}">
                <a16:creationId xmlns:a16="http://schemas.microsoft.com/office/drawing/2014/main" id="{7C0C8F3A-B457-244F-A8D6-8903A1D3EC9D}"/>
              </a:ext>
            </a:extLst>
          </p:cNvPr>
          <p:cNvSpPr>
            <a:spLocks noGrp="1"/>
          </p:cNvSpPr>
          <p:nvPr>
            <p:ph type="sldNum" sz="quarter" idx="12"/>
          </p:nvPr>
        </p:nvSpPr>
        <p:spPr>
          <a:xfrm>
            <a:off x="9598834" y="5771008"/>
            <a:ext cx="2743200" cy="1452881"/>
          </a:xfrm>
          <a:prstGeom prst="rect">
            <a:avLst/>
          </a:prstGeom>
        </p:spPr>
        <p:txBody>
          <a:bodyPr anchor="b"/>
          <a:lstStyle>
            <a:lvl1pPr algn="r">
              <a:defRPr sz="9600" b="1">
                <a:solidFill>
                  <a:schemeClr val="bg2"/>
                </a:solidFill>
              </a:defRPr>
            </a:lvl1pPr>
          </a:lstStyle>
          <a:p>
            <a:fld id="{9A8A48B6-7138-CD4D-A0E5-305C4B90F102}" type="slidenum">
              <a:rPr lang="en-US" smtClean="0"/>
              <a:pPr/>
              <a:t>‹#›</a:t>
            </a:fld>
            <a:endParaRPr lang="en-US" sz="9600" dirty="0"/>
          </a:p>
        </p:txBody>
      </p:sp>
      <p:sp>
        <p:nvSpPr>
          <p:cNvPr id="11" name="Text Placeholder 10">
            <a:extLst>
              <a:ext uri="{FF2B5EF4-FFF2-40B4-BE49-F238E27FC236}">
                <a16:creationId xmlns:a16="http://schemas.microsoft.com/office/drawing/2014/main" id="{7A7B3241-74CA-D249-BD38-4C57AA297FEF}"/>
              </a:ext>
            </a:extLst>
          </p:cNvPr>
          <p:cNvSpPr>
            <a:spLocks noGrp="1"/>
          </p:cNvSpPr>
          <p:nvPr>
            <p:ph type="body" sz="quarter" idx="13"/>
          </p:nvPr>
        </p:nvSpPr>
        <p:spPr>
          <a:xfrm>
            <a:off x="385444" y="6517938"/>
            <a:ext cx="4288156" cy="314642"/>
          </a:xfrm>
        </p:spPr>
        <p:txBody>
          <a:bodyPr>
            <a:normAutofit/>
          </a:bodyPr>
          <a:lstStyle>
            <a:lvl1pPr>
              <a:buNone/>
              <a:defRPr lang="en-US" sz="1000" i="1" kern="1200" dirty="0">
                <a:solidFill>
                  <a:schemeClr val="tx1">
                    <a:tint val="75000"/>
                  </a:schemeClr>
                </a:solidFill>
                <a:latin typeface="+mn-lt"/>
                <a:ea typeface="+mn-ea"/>
                <a:cs typeface="+mn-cs"/>
              </a:defRPr>
            </a:lvl1pPr>
          </a:lstStyle>
          <a:p>
            <a:pPr lvl="0"/>
            <a:endParaRPr lang="en-US" dirty="0"/>
          </a:p>
        </p:txBody>
      </p:sp>
      <p:cxnSp>
        <p:nvCxnSpPr>
          <p:cNvPr id="6" name="Straight Connector 5">
            <a:extLst>
              <a:ext uri="{FF2B5EF4-FFF2-40B4-BE49-F238E27FC236}">
                <a16:creationId xmlns:a16="http://schemas.microsoft.com/office/drawing/2014/main" id="{25C2DBE3-A140-254C-985C-6AF05AF9AD27}"/>
              </a:ext>
            </a:extLst>
          </p:cNvPr>
          <p:cNvCxnSpPr/>
          <p:nvPr userDrawn="1"/>
        </p:nvCxnSpPr>
        <p:spPr>
          <a:xfrm>
            <a:off x="0" y="806824"/>
            <a:ext cx="12192000" cy="0"/>
          </a:xfrm>
          <a:prstGeom prst="line">
            <a:avLst/>
          </a:prstGeom>
          <a:ln w="9525">
            <a:gradFill flip="none" rotWithShape="1">
              <a:gsLst>
                <a:gs pos="0">
                  <a:schemeClr val="tx1"/>
                </a:gs>
                <a:gs pos="50000">
                  <a:schemeClr val="tx1">
                    <a:alpha val="70000"/>
                  </a:schemeClr>
                </a:gs>
                <a:gs pos="100000">
                  <a:schemeClr val="bg1">
                    <a:alpha val="50000"/>
                  </a:schemeClr>
                </a:gs>
              </a:gsLst>
              <a:lin ang="0" scaled="0"/>
              <a:tileRect/>
            </a:gradFill>
            <a:tailEnd type="none"/>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0871606"/>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212" name="Slide Number"/>
          <p:cNvSpPr txBox="1">
            <a:spLocks noGrp="1"/>
          </p:cNvSpPr>
          <p:nvPr>
            <p:ph type="sldNum" sz="quarter" idx="2"/>
          </p:nvPr>
        </p:nvSpPr>
        <p:spPr>
          <a:xfrm>
            <a:off x="9843398" y="6354250"/>
            <a:ext cx="367403" cy="369326"/>
          </a:xfrm>
          <a:prstGeom prst="rect">
            <a:avLst/>
          </a:prstGeom>
        </p:spPr>
        <p:txBody>
          <a:bodyPr/>
          <a:lstStyle>
            <a:lvl1pPr>
              <a:defRPr>
                <a:solidFill>
                  <a:srgbClr val="898989"/>
                </a:solidFill>
              </a:defRPr>
            </a:lvl1pPr>
          </a:lstStyle>
          <a:p>
            <a:fld id="{86CB4B4D-7CA3-9044-876B-883B54F8677D}" type="slidenum">
              <a:rPr/>
              <a:pPr/>
              <a:t>‹#›</a:t>
            </a:fld>
            <a:endParaRPr/>
          </a:p>
        </p:txBody>
      </p:sp>
    </p:spTree>
    <p:extLst>
      <p:ext uri="{BB962C8B-B14F-4D97-AF65-F5344CB8AC3E}">
        <p14:creationId xmlns:p14="http://schemas.microsoft.com/office/powerpoint/2010/main" val="1958451219"/>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7"/>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468D9F24-22BF-F843-B2AA-E36CC5287C48}" type="datetimeFigureOut">
              <a:rPr lang="en-US"/>
              <a:pPr>
                <a:defRPr/>
              </a:pPr>
              <a:t>7/13/24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D98DA7C-0E8F-5A4E-A975-85CF7DAAB4DD}" type="slidenum">
              <a:rPr lang="en-US" altLang="en-US"/>
              <a:pPr>
                <a:defRPr/>
              </a:pPr>
              <a:t>‹#›</a:t>
            </a:fld>
            <a:endParaRPr lang="en-US" altLang="en-US"/>
          </a:p>
        </p:txBody>
      </p:sp>
    </p:spTree>
    <p:extLst>
      <p:ext uri="{BB962C8B-B14F-4D97-AF65-F5344CB8AC3E}">
        <p14:creationId xmlns:p14="http://schemas.microsoft.com/office/powerpoint/2010/main" val="1060564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28F7EB75-20F4-874A-9956-A5526ACEE14C}" type="datetimeFigureOut">
              <a:rPr lang="en-US"/>
              <a:pPr>
                <a:defRPr/>
              </a:pPr>
              <a:t>7/13/24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3FA15B69-02B5-164F-8FE2-6035C3E82F30}" type="slidenum">
              <a:rPr lang="en-US" altLang="en-US"/>
              <a:pPr>
                <a:defRPr/>
              </a:pPr>
              <a:t>‹#›</a:t>
            </a:fld>
            <a:endParaRPr lang="en-US" altLang="en-US"/>
          </a:p>
        </p:txBody>
      </p:sp>
    </p:spTree>
    <p:extLst>
      <p:ext uri="{BB962C8B-B14F-4D97-AF65-F5344CB8AC3E}">
        <p14:creationId xmlns:p14="http://schemas.microsoft.com/office/powerpoint/2010/main" val="787062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2"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2"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F3716158-3C35-B14E-83B3-958FF007AF27}" type="datetimeFigureOut">
              <a:rPr lang="en-US"/>
              <a:pPr>
                <a:defRPr/>
              </a:pPr>
              <a:t>7/13/24</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F258187A-D368-CA4E-B480-9DF82C56EBDD}" type="slidenum">
              <a:rPr lang="en-US" altLang="en-US"/>
              <a:pPr>
                <a:defRPr/>
              </a:pPr>
              <a:t>‹#›</a:t>
            </a:fld>
            <a:endParaRPr lang="en-US" altLang="en-US"/>
          </a:p>
        </p:txBody>
      </p:sp>
    </p:spTree>
    <p:extLst>
      <p:ext uri="{BB962C8B-B14F-4D97-AF65-F5344CB8AC3E}">
        <p14:creationId xmlns:p14="http://schemas.microsoft.com/office/powerpoint/2010/main" val="1812865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160D8052-F06A-A440-B3B4-9EEBB2DE40EF}" type="datetimeFigureOut">
              <a:rPr lang="en-US"/>
              <a:pPr>
                <a:defRPr/>
              </a:pPr>
              <a:t>7/13/24</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A60BCB41-208B-A941-AFCD-7EB3FE60F96D}" type="slidenum">
              <a:rPr lang="en-US" altLang="en-US"/>
              <a:pPr>
                <a:defRPr/>
              </a:pPr>
              <a:t>‹#›</a:t>
            </a:fld>
            <a:endParaRPr lang="en-US" altLang="en-US"/>
          </a:p>
        </p:txBody>
      </p:sp>
    </p:spTree>
    <p:extLst>
      <p:ext uri="{BB962C8B-B14F-4D97-AF65-F5344CB8AC3E}">
        <p14:creationId xmlns:p14="http://schemas.microsoft.com/office/powerpoint/2010/main" val="337466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09303B8F-8254-5C43-BE71-9E7BA5034F2D}" type="datetimeFigureOut">
              <a:rPr lang="en-US"/>
              <a:pPr>
                <a:defRPr/>
              </a:pPr>
              <a:t>7/13/24</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39808E6F-C461-9148-928B-670462B2894B}" type="slidenum">
              <a:rPr lang="en-US" altLang="en-US"/>
              <a:pPr>
                <a:defRPr/>
              </a:pPr>
              <a:t>‹#›</a:t>
            </a:fld>
            <a:endParaRPr lang="en-US" altLang="en-US"/>
          </a:p>
        </p:txBody>
      </p:sp>
    </p:spTree>
    <p:extLst>
      <p:ext uri="{BB962C8B-B14F-4D97-AF65-F5344CB8AC3E}">
        <p14:creationId xmlns:p14="http://schemas.microsoft.com/office/powerpoint/2010/main" val="295876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7"/>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06D94DF-D6AB-CF4D-B58F-C5A3C7A89608}" type="datetimeFigureOut">
              <a:rPr lang="en-US"/>
              <a:pPr>
                <a:defRPr/>
              </a:pPr>
              <a:t>7/13/24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C204249-9A57-914D-AF73-E1ADAABB1BC1}" type="slidenum">
              <a:rPr lang="en-US" altLang="en-US"/>
              <a:pPr>
                <a:defRPr/>
              </a:pPr>
              <a:t>‹#›</a:t>
            </a:fld>
            <a:endParaRPr lang="en-US" altLang="en-US"/>
          </a:p>
        </p:txBody>
      </p:sp>
    </p:spTree>
    <p:extLst>
      <p:ext uri="{BB962C8B-B14F-4D97-AF65-F5344CB8AC3E}">
        <p14:creationId xmlns:p14="http://schemas.microsoft.com/office/powerpoint/2010/main" val="1371255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A5DA7DB2-8965-FA4B-A80B-3DEED4DB629C}" type="datetimeFigureOut">
              <a:rPr lang="en-US"/>
              <a:pPr>
                <a:defRPr/>
              </a:pPr>
              <a:t>7/13/24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D7FD26F-C419-C54F-AFA9-7C920D535627}" type="slidenum">
              <a:rPr lang="en-US" altLang="en-US"/>
              <a:pPr>
                <a:defRPr/>
              </a:pPr>
              <a:t>‹#›</a:t>
            </a:fld>
            <a:endParaRPr lang="en-US" altLang="en-US"/>
          </a:p>
        </p:txBody>
      </p:sp>
    </p:spTree>
    <p:extLst>
      <p:ext uri="{BB962C8B-B14F-4D97-AF65-F5344CB8AC3E}">
        <p14:creationId xmlns:p14="http://schemas.microsoft.com/office/powerpoint/2010/main" val="2047752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cs typeface="+mn-cs"/>
              </a:defRPr>
            </a:lvl1pPr>
          </a:lstStyle>
          <a:p>
            <a:pPr>
              <a:defRPr/>
            </a:pPr>
            <a:fld id="{F1C3149C-A556-9D4C-B648-30036178B464}" type="datetimeFigureOut">
              <a:rPr lang="en-US"/>
              <a:pPr>
                <a:defRPr/>
              </a:pPr>
              <a:t>7/13/24</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anose="020F0502020204030204" pitchFamily="34" charset="0"/>
                <a:ea typeface="+mn-ea"/>
                <a:cs typeface="Arial" panose="020B0604020202020204" pitchFamily="34" charset="0"/>
              </a:defRPr>
            </a:lvl1pPr>
          </a:lstStyle>
          <a:p>
            <a:pPr>
              <a:defRPr/>
            </a:pPr>
            <a:fld id="{E25D4C5F-491A-6F42-9061-3EC5F808E463}"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8" r:id="rId12"/>
    <p:sldLayoutId id="2147483679" r:id="rId13"/>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B88B97-84B4-6D42-849B-EA98C5B99CEC}" type="datetimeFigureOut">
              <a:rPr lang="en-US" smtClean="0"/>
              <a:t>7/13/24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1D5334-65E8-8248-84A0-F987514C7E81}" type="slidenum">
              <a:rPr lang="en-US" smtClean="0"/>
              <a:t>‹#›</a:t>
            </a:fld>
            <a:endParaRPr lang="en-US"/>
          </a:p>
        </p:txBody>
      </p:sp>
    </p:spTree>
    <p:extLst>
      <p:ext uri="{BB962C8B-B14F-4D97-AF65-F5344CB8AC3E}">
        <p14:creationId xmlns:p14="http://schemas.microsoft.com/office/powerpoint/2010/main" val="2883081344"/>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emf"/><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s://doi.org/10.1038/s41467-023-39017-z" TargetMode="External"/><Relationship Id="rId2" Type="http://schemas.openxmlformats.org/officeDocument/2006/relationships/hyperlink" Target="https://doi.org/10.1186/s13059-023-03143-0" TargetMode="External"/><Relationship Id="rId1" Type="http://schemas.openxmlformats.org/officeDocument/2006/relationships/slideLayout" Target="../slideLayouts/slideLayout7.xml"/><Relationship Id="rId5" Type="http://schemas.openxmlformats.org/officeDocument/2006/relationships/hyperlink" Target="https://doi.org/10.1038/s41587-020-00803-5" TargetMode="External"/><Relationship Id="rId4" Type="http://schemas.openxmlformats.org/officeDocument/2006/relationships/hyperlink" Target="https://doi.org/10.1038/s41587-021-01066-4"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3DD04-E1E5-66F7-9CC2-E30683EA7690}"/>
              </a:ext>
            </a:extLst>
          </p:cNvPr>
          <p:cNvSpPr>
            <a:spLocks noGrp="1"/>
          </p:cNvSpPr>
          <p:nvPr>
            <p:ph type="title"/>
          </p:nvPr>
        </p:nvSpPr>
        <p:spPr>
          <a:xfrm>
            <a:off x="609600" y="1034614"/>
            <a:ext cx="10972800" cy="2166763"/>
          </a:xfrm>
        </p:spPr>
        <p:txBody>
          <a:bodyPr>
            <a:noAutofit/>
          </a:bodyPr>
          <a:lstStyle/>
          <a:p>
            <a:pPr algn="ctr">
              <a:spcBef>
                <a:spcPts val="0"/>
              </a:spcBef>
              <a:tabLst>
                <a:tab pos="2971800" algn="ctr"/>
                <a:tab pos="5943600" algn="r"/>
              </a:tabLst>
            </a:pPr>
            <a:r>
              <a:rPr lang="en-US" sz="2000" b="1" kern="100" dirty="0">
                <a:solidFill>
                  <a:srgbClr val="020056"/>
                </a:solidFill>
                <a:effectLst/>
                <a:latin typeface="Calibri"/>
                <a:ea typeface="Aptos" panose="020B0004020202020204" pitchFamily="34" charset="0"/>
                <a:cs typeface="Calibri"/>
              </a:rPr>
              <a:t>2024 Single Cell Workship Colombia</a:t>
            </a:r>
            <a:br>
              <a:rPr lang="en-US" sz="2000" b="1" kern="100" dirty="0">
                <a:effectLst/>
                <a:latin typeface="Calibri" panose="020F0502020204030204" pitchFamily="34" charset="0"/>
                <a:ea typeface="Aptos" panose="020B0004020202020204" pitchFamily="34" charset="0"/>
                <a:cs typeface="Calibri" panose="020F0502020204030204" pitchFamily="34" charset="0"/>
              </a:rPr>
            </a:br>
            <a:br>
              <a:rPr lang="en-US" sz="3600" b="1" kern="100" dirty="0">
                <a:effectLst/>
                <a:latin typeface="Calibri" panose="020F0502020204030204" pitchFamily="34" charset="0"/>
                <a:ea typeface="Aptos" panose="020B0004020202020204" pitchFamily="34" charset="0"/>
                <a:cs typeface="Calibri" panose="020F0502020204030204" pitchFamily="34" charset="0"/>
              </a:rPr>
            </a:br>
            <a:r>
              <a:rPr lang="en-US" sz="3600" b="1" kern="100" dirty="0">
                <a:solidFill>
                  <a:srgbClr val="020056"/>
                </a:solidFill>
                <a:effectLst/>
                <a:latin typeface="Calibri"/>
                <a:ea typeface="Aptos" panose="020B0004020202020204" pitchFamily="34" charset="0"/>
                <a:cs typeface="Calibri"/>
              </a:rPr>
              <a:t>M</a:t>
            </a:r>
            <a:r>
              <a:rPr lang="en-US" sz="3600" b="1" kern="100" dirty="0">
                <a:solidFill>
                  <a:srgbClr val="020056"/>
                </a:solidFill>
                <a:latin typeface="Calibri"/>
                <a:ea typeface="Aptos" panose="020B0004020202020204" pitchFamily="34" charset="0"/>
                <a:cs typeface="Calibri"/>
              </a:rPr>
              <a:t>odule 6: Single-cell data differential abundance testing</a:t>
            </a:r>
            <a:endParaRPr lang="en-US" sz="3600" kern="100" dirty="0">
              <a:solidFill>
                <a:srgbClr val="020056"/>
              </a:solidFill>
              <a:effectLst/>
              <a:latin typeface="Calibri" panose="020F0502020204030204" pitchFamily="34" charset="0"/>
              <a:ea typeface="Aptos" panose="020B0004020202020204" pitchFamily="34" charset="0"/>
              <a:cs typeface="Calibri" panose="020F0502020204030204" pitchFamily="34" charset="0"/>
            </a:endParaRPr>
          </a:p>
        </p:txBody>
      </p:sp>
      <p:sp>
        <p:nvSpPr>
          <p:cNvPr id="6" name="Rectangle 5">
            <a:extLst>
              <a:ext uri="{FF2B5EF4-FFF2-40B4-BE49-F238E27FC236}">
                <a16:creationId xmlns:a16="http://schemas.microsoft.com/office/drawing/2014/main" id="{2197779C-AD0F-5A1D-02E3-8EA92BA07C2D}"/>
              </a:ext>
            </a:extLst>
          </p:cNvPr>
          <p:cNvSpPr/>
          <p:nvPr/>
        </p:nvSpPr>
        <p:spPr>
          <a:xfrm>
            <a:off x="0" y="6005689"/>
            <a:ext cx="2334126" cy="733777"/>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Subtitle 2">
            <a:extLst>
              <a:ext uri="{FF2B5EF4-FFF2-40B4-BE49-F238E27FC236}">
                <a16:creationId xmlns:a16="http://schemas.microsoft.com/office/drawing/2014/main" id="{07530F7D-3061-3BDA-483B-0E90113AF625}"/>
              </a:ext>
            </a:extLst>
          </p:cNvPr>
          <p:cNvSpPr txBox="1">
            <a:spLocks/>
          </p:cNvSpPr>
          <p:nvPr/>
        </p:nvSpPr>
        <p:spPr>
          <a:xfrm>
            <a:off x="4801857" y="5862433"/>
            <a:ext cx="2693225" cy="833875"/>
          </a:xfrm>
          <a:prstGeom prst="rect">
            <a:avLst/>
          </a:prstGeom>
        </p:spPr>
        <p:txBody>
          <a:bodyPr vert="horz" lIns="91440" tIns="45720" rIns="91440" bIns="45720" rtlCol="0" anchor="t">
            <a:normAutofit/>
          </a:bodyPr>
          <a:lstStyle>
            <a:lvl1pPr marL="380990" indent="-380990" algn="l" defTabSz="914400" rtl="0" eaLnBrk="1" latinLnBrk="0" hangingPunct="1">
              <a:lnSpc>
                <a:spcPct val="100000"/>
              </a:lnSpc>
              <a:spcBef>
                <a:spcPts val="1000"/>
              </a:spcBef>
              <a:buFont typeface="Arial"/>
              <a:buChar char="•"/>
              <a:defRPr sz="1867" kern="1200" baseline="0">
                <a:solidFill>
                  <a:srgbClr val="185485"/>
                </a:solidFill>
                <a:latin typeface="+mn-lt"/>
                <a:ea typeface="+mn-ea"/>
                <a:cs typeface="+mn-cs"/>
              </a:defRPr>
            </a:lvl1pPr>
            <a:lvl2pPr marL="609585" indent="0" algn="l" defTabSz="914400" rtl="0" eaLnBrk="1" latinLnBrk="0" hangingPunct="1">
              <a:lnSpc>
                <a:spcPct val="90000"/>
              </a:lnSpc>
              <a:spcBef>
                <a:spcPts val="500"/>
              </a:spcBef>
              <a:buFont typeface="Arial" panose="020B0604020202020204" pitchFamily="34" charset="0"/>
              <a:buNone/>
              <a:defRPr sz="2400" kern="1200">
                <a:solidFill>
                  <a:schemeClr val="tx1">
                    <a:tint val="75000"/>
                  </a:schemeClr>
                </a:solidFill>
                <a:latin typeface="+mn-lt"/>
                <a:ea typeface="+mn-ea"/>
                <a:cs typeface="+mn-cs"/>
              </a:defRPr>
            </a:lvl2pPr>
            <a:lvl3pPr marL="1219170" indent="0" algn="l" defTabSz="914400" rtl="0" eaLnBrk="1" latinLnBrk="0" hangingPunct="1">
              <a:lnSpc>
                <a:spcPct val="90000"/>
              </a:lnSpc>
              <a:spcBef>
                <a:spcPts val="500"/>
              </a:spcBef>
              <a:buFont typeface="Arial" panose="020B0604020202020204" pitchFamily="34" charset="0"/>
              <a:buNone/>
              <a:defRPr sz="2133" kern="1200">
                <a:solidFill>
                  <a:schemeClr val="tx1">
                    <a:tint val="75000"/>
                  </a:schemeClr>
                </a:solidFill>
                <a:latin typeface="+mn-lt"/>
                <a:ea typeface="+mn-ea"/>
                <a:cs typeface="+mn-cs"/>
              </a:defRPr>
            </a:lvl3pPr>
            <a:lvl4pPr marL="1828754" indent="0" algn="l" defTabSz="914400" rtl="0" eaLnBrk="1" latinLnBrk="0" hangingPunct="1">
              <a:lnSpc>
                <a:spcPct val="90000"/>
              </a:lnSpc>
              <a:spcBef>
                <a:spcPts val="500"/>
              </a:spcBef>
              <a:buFont typeface="Arial" panose="020B0604020202020204" pitchFamily="34" charset="0"/>
              <a:buNone/>
              <a:defRPr sz="1867" kern="1200">
                <a:solidFill>
                  <a:schemeClr val="tx1">
                    <a:tint val="75000"/>
                  </a:schemeClr>
                </a:solidFill>
                <a:latin typeface="+mn-lt"/>
                <a:ea typeface="+mn-ea"/>
                <a:cs typeface="+mn-cs"/>
              </a:defRPr>
            </a:lvl4pPr>
            <a:lvl5pPr marL="2438339" indent="0" algn="l" defTabSz="914400" rtl="0" eaLnBrk="1" latinLnBrk="0" hangingPunct="1">
              <a:lnSpc>
                <a:spcPct val="90000"/>
              </a:lnSpc>
              <a:spcBef>
                <a:spcPts val="500"/>
              </a:spcBef>
              <a:buFont typeface="Arial" panose="020B0604020202020204" pitchFamily="34" charset="0"/>
              <a:buNone/>
              <a:defRPr sz="1867" kern="1200">
                <a:solidFill>
                  <a:schemeClr val="tx1">
                    <a:tint val="75000"/>
                  </a:schemeClr>
                </a:solidFill>
                <a:latin typeface="+mn-lt"/>
                <a:ea typeface="+mn-ea"/>
                <a:cs typeface="+mn-cs"/>
              </a:defRPr>
            </a:lvl5pPr>
            <a:lvl6pPr marL="3047924" indent="0" algn="l" defTabSz="914400" rtl="0" eaLnBrk="1" latinLnBrk="0" hangingPunct="1">
              <a:lnSpc>
                <a:spcPct val="90000"/>
              </a:lnSpc>
              <a:spcBef>
                <a:spcPts val="500"/>
              </a:spcBef>
              <a:buFont typeface="Arial" panose="020B0604020202020204" pitchFamily="34" charset="0"/>
              <a:buNone/>
              <a:defRPr sz="1867" kern="1200">
                <a:solidFill>
                  <a:schemeClr val="tx1">
                    <a:tint val="75000"/>
                  </a:schemeClr>
                </a:solidFill>
                <a:latin typeface="+mn-lt"/>
                <a:ea typeface="+mn-ea"/>
                <a:cs typeface="+mn-cs"/>
              </a:defRPr>
            </a:lvl6pPr>
            <a:lvl7pPr marL="3657509" indent="0" algn="l" defTabSz="914400" rtl="0" eaLnBrk="1" latinLnBrk="0" hangingPunct="1">
              <a:lnSpc>
                <a:spcPct val="90000"/>
              </a:lnSpc>
              <a:spcBef>
                <a:spcPts val="500"/>
              </a:spcBef>
              <a:buFont typeface="Arial" panose="020B0604020202020204" pitchFamily="34" charset="0"/>
              <a:buNone/>
              <a:defRPr sz="1867" kern="1200">
                <a:solidFill>
                  <a:schemeClr val="tx1">
                    <a:tint val="75000"/>
                  </a:schemeClr>
                </a:solidFill>
                <a:latin typeface="+mn-lt"/>
                <a:ea typeface="+mn-ea"/>
                <a:cs typeface="+mn-cs"/>
              </a:defRPr>
            </a:lvl7pPr>
            <a:lvl8pPr marL="4267093" indent="0" algn="l" defTabSz="914400" rtl="0" eaLnBrk="1" latinLnBrk="0" hangingPunct="1">
              <a:lnSpc>
                <a:spcPct val="90000"/>
              </a:lnSpc>
              <a:spcBef>
                <a:spcPts val="500"/>
              </a:spcBef>
              <a:buFont typeface="Arial" panose="020B0604020202020204" pitchFamily="34" charset="0"/>
              <a:buNone/>
              <a:defRPr sz="1867" kern="1200">
                <a:solidFill>
                  <a:schemeClr val="tx1">
                    <a:tint val="75000"/>
                  </a:schemeClr>
                </a:solidFill>
                <a:latin typeface="+mn-lt"/>
                <a:ea typeface="+mn-ea"/>
                <a:cs typeface="+mn-cs"/>
              </a:defRPr>
            </a:lvl8pPr>
            <a:lvl9pPr marL="4876678" indent="0" algn="l" defTabSz="914400" rtl="0" eaLnBrk="1" latinLnBrk="0" hangingPunct="1">
              <a:lnSpc>
                <a:spcPct val="90000"/>
              </a:lnSpc>
              <a:spcBef>
                <a:spcPts val="500"/>
              </a:spcBef>
              <a:buFont typeface="Arial" panose="020B0604020202020204" pitchFamily="34" charset="0"/>
              <a:buNone/>
              <a:defRPr sz="1867" kern="1200">
                <a:solidFill>
                  <a:schemeClr val="tx1">
                    <a:tint val="75000"/>
                  </a:schemeClr>
                </a:solidFill>
                <a:latin typeface="+mn-lt"/>
                <a:ea typeface="+mn-ea"/>
                <a:cs typeface="+mn-cs"/>
              </a:defRPr>
            </a:lvl9pPr>
          </a:lstStyle>
          <a:p>
            <a:pPr marL="0" indent="0" algn="ctr">
              <a:buFont typeface="Arial"/>
              <a:buNone/>
            </a:pPr>
            <a:r>
              <a:rPr lang="en-US" dirty="0">
                <a:latin typeface="Arial" panose="020B0604020202020204" pitchFamily="34" charset="0"/>
                <a:cs typeface="Arial" panose="020B0604020202020204" pitchFamily="34" charset="0"/>
              </a:rPr>
              <a:t>July 15-19th, 2024</a:t>
            </a:r>
          </a:p>
          <a:p>
            <a:pPr marL="0" indent="0" algn="ctr">
              <a:buFont typeface="Arial"/>
              <a:buNone/>
            </a:pPr>
            <a:r>
              <a:rPr lang="en-US" dirty="0">
                <a:latin typeface="Arial" panose="020B0604020202020204" pitchFamily="34" charset="0"/>
                <a:cs typeface="Arial" panose="020B0604020202020204" pitchFamily="34" charset="0"/>
              </a:rPr>
              <a:t>Bogota, Colombia</a:t>
            </a:r>
          </a:p>
        </p:txBody>
      </p:sp>
      <p:pic>
        <p:nvPicPr>
          <p:cNvPr id="7" name="Picture 6">
            <a:extLst>
              <a:ext uri="{FF2B5EF4-FFF2-40B4-BE49-F238E27FC236}">
                <a16:creationId xmlns:a16="http://schemas.microsoft.com/office/drawing/2014/main" id="{FDF5F4E6-9C34-78D6-D301-7D36F15E1D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3787" y="4559223"/>
            <a:ext cx="4627637" cy="1145928"/>
          </a:xfrm>
          <a:prstGeom prst="rect">
            <a:avLst/>
          </a:prstGeom>
        </p:spPr>
      </p:pic>
      <p:pic>
        <p:nvPicPr>
          <p:cNvPr id="8" name="Picture 7" descr="A close-up of a logo&#10;&#10;Description automatically generated">
            <a:extLst>
              <a:ext uri="{FF2B5EF4-FFF2-40B4-BE49-F238E27FC236}">
                <a16:creationId xmlns:a16="http://schemas.microsoft.com/office/drawing/2014/main" id="{45D54B94-2B5A-8615-D19F-1E1511A8D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0463" y="3429000"/>
            <a:ext cx="3373821" cy="958829"/>
          </a:xfrm>
          <a:prstGeom prst="rect">
            <a:avLst/>
          </a:prstGeom>
        </p:spPr>
      </p:pic>
      <p:pic>
        <p:nvPicPr>
          <p:cNvPr id="9" name="Picture 2" descr="Universidad de los Andes Online Courses | Coursera">
            <a:extLst>
              <a:ext uri="{FF2B5EF4-FFF2-40B4-BE49-F238E27FC236}">
                <a16:creationId xmlns:a16="http://schemas.microsoft.com/office/drawing/2014/main" id="{0D3407DA-3F21-C85C-24E9-3332BCCCB23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2608" b="25406"/>
          <a:stretch/>
        </p:blipFill>
        <p:spPr bwMode="auto">
          <a:xfrm>
            <a:off x="7114374" y="4446072"/>
            <a:ext cx="2286000" cy="118838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A black background with white text&#10;&#10;Description automatically generated">
            <a:extLst>
              <a:ext uri="{FF2B5EF4-FFF2-40B4-BE49-F238E27FC236}">
                <a16:creationId xmlns:a16="http://schemas.microsoft.com/office/drawing/2014/main" id="{F81AAC3B-FD10-CB0E-133A-B8E3A1CF499C}"/>
              </a:ext>
            </a:extLst>
          </p:cNvPr>
          <p:cNvPicPr>
            <a:picLocks noChangeAspect="1"/>
          </p:cNvPicPr>
          <p:nvPr/>
        </p:nvPicPr>
        <p:blipFill>
          <a:blip r:embed="rId5"/>
          <a:stretch>
            <a:fillRect/>
          </a:stretch>
        </p:blipFill>
        <p:spPr>
          <a:xfrm>
            <a:off x="1714011" y="3351646"/>
            <a:ext cx="3326280" cy="958829"/>
          </a:xfrm>
          <a:prstGeom prst="rect">
            <a:avLst/>
          </a:prstGeom>
        </p:spPr>
      </p:pic>
    </p:spTree>
    <p:extLst>
      <p:ext uri="{BB962C8B-B14F-4D97-AF65-F5344CB8AC3E}">
        <p14:creationId xmlns:p14="http://schemas.microsoft.com/office/powerpoint/2010/main" val="96994491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80E5E55-2093-D480-167C-BC4EB4316CC4}"/>
              </a:ext>
            </a:extLst>
          </p:cNvPr>
          <p:cNvSpPr>
            <a:spLocks noGrp="1"/>
          </p:cNvSpPr>
          <p:nvPr>
            <p:ph type="title"/>
          </p:nvPr>
        </p:nvSpPr>
        <p:spPr>
          <a:xfrm>
            <a:off x="609600" y="0"/>
            <a:ext cx="10972800" cy="1143000"/>
          </a:xfrm>
        </p:spPr>
        <p:txBody>
          <a:bodyPr/>
          <a:lstStyle/>
          <a:p>
            <a:r>
              <a:rPr lang="en-US" sz="3200" dirty="0">
                <a:solidFill>
                  <a:srgbClr val="011A99"/>
                </a:solidFill>
                <a:latin typeface="Avenir Black"/>
              </a:rPr>
              <a:t>Co-varying neighborhood analysis (CNA)</a:t>
            </a:r>
          </a:p>
        </p:txBody>
      </p:sp>
      <p:pic>
        <p:nvPicPr>
          <p:cNvPr id="7170" name="Picture 2" descr="figure 1">
            <a:extLst>
              <a:ext uri="{FF2B5EF4-FFF2-40B4-BE49-F238E27FC236}">
                <a16:creationId xmlns:a16="http://schemas.microsoft.com/office/drawing/2014/main" id="{5C50736B-FA16-DB83-5745-CCE7C70421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080029"/>
            <a:ext cx="6844052" cy="521546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54E626B-305B-6ED3-73E4-F769C74A1E53}"/>
              </a:ext>
            </a:extLst>
          </p:cNvPr>
          <p:cNvSpPr txBox="1"/>
          <p:nvPr/>
        </p:nvSpPr>
        <p:spPr>
          <a:xfrm>
            <a:off x="7145867" y="1286933"/>
            <a:ext cx="4910666" cy="2862322"/>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222222"/>
                </a:solidFill>
                <a:effectLst/>
                <a:highlight>
                  <a:srgbClr val="FFFFFF"/>
                </a:highlight>
                <a:latin typeface="Harding"/>
              </a:rPr>
              <a:t>cell–cell similarity graph based on low dimensional embedding</a:t>
            </a:r>
          </a:p>
          <a:p>
            <a:pPr marL="285750" indent="-285750">
              <a:buFont typeface="Arial" panose="020B0604020202020204" pitchFamily="34" charset="0"/>
              <a:buChar char="•"/>
            </a:pPr>
            <a:endParaRPr lang="en-US" b="0" i="0" dirty="0">
              <a:solidFill>
                <a:srgbClr val="222222"/>
              </a:solidFill>
              <a:effectLst/>
              <a:highlight>
                <a:srgbClr val="FFFFFF"/>
              </a:highlight>
              <a:latin typeface="Harding"/>
            </a:endParaRPr>
          </a:p>
          <a:p>
            <a:pPr marL="285750" indent="-285750">
              <a:buFont typeface="Arial" panose="020B0604020202020204" pitchFamily="34" charset="0"/>
              <a:buChar char="•"/>
            </a:pPr>
            <a:r>
              <a:rPr lang="en-US" b="0" i="0" dirty="0">
                <a:solidFill>
                  <a:srgbClr val="222222"/>
                </a:solidFill>
                <a:effectLst/>
                <a:highlight>
                  <a:srgbClr val="FFFFFF"/>
                </a:highlight>
                <a:latin typeface="Harding"/>
              </a:rPr>
              <a:t>CNA defines one transcriptional neighborhood per cell in the dataset. </a:t>
            </a:r>
          </a:p>
          <a:p>
            <a:pPr marL="742950" lvl="1" indent="-285750">
              <a:buFont typeface="Arial" panose="020B0604020202020204" pitchFamily="34" charset="0"/>
              <a:buChar char="•"/>
            </a:pPr>
            <a:r>
              <a:rPr lang="en-US" b="0" i="0" dirty="0">
                <a:solidFill>
                  <a:srgbClr val="222222"/>
                </a:solidFill>
                <a:effectLst/>
                <a:highlight>
                  <a:srgbClr val="FFFFFF"/>
                </a:highlight>
                <a:latin typeface="Harding"/>
              </a:rPr>
              <a:t>Each other cell belongs to this neighborhood according to the probability that a random walk from that cell will arrive at the neighborhood’s anchor cell after a certain number of steps. </a:t>
            </a:r>
            <a:endParaRPr lang="en-US" dirty="0"/>
          </a:p>
        </p:txBody>
      </p:sp>
      <p:pic>
        <p:nvPicPr>
          <p:cNvPr id="10" name="Picture 9">
            <a:extLst>
              <a:ext uri="{FF2B5EF4-FFF2-40B4-BE49-F238E27FC236}">
                <a16:creationId xmlns:a16="http://schemas.microsoft.com/office/drawing/2014/main" id="{BF4EF58F-3A7F-2BA1-1EA1-3FBD16E38CF2}"/>
              </a:ext>
            </a:extLst>
          </p:cNvPr>
          <p:cNvPicPr>
            <a:picLocks noChangeAspect="1"/>
          </p:cNvPicPr>
          <p:nvPr/>
        </p:nvPicPr>
        <p:blipFill rotWithShape="1">
          <a:blip r:embed="rId4">
            <a:extLst>
              <a:ext uri="{28A0092B-C50C-407E-A947-70E740481C1C}">
                <a14:useLocalDpi xmlns:a14="http://schemas.microsoft.com/office/drawing/2010/main" val="0"/>
              </a:ext>
            </a:extLst>
          </a:blip>
          <a:srcRect b="38602"/>
          <a:stretch/>
        </p:blipFill>
        <p:spPr>
          <a:xfrm>
            <a:off x="8350236" y="4149255"/>
            <a:ext cx="2501928" cy="2537304"/>
          </a:xfrm>
          <a:prstGeom prst="rect">
            <a:avLst/>
          </a:prstGeom>
        </p:spPr>
      </p:pic>
      <p:sp>
        <p:nvSpPr>
          <p:cNvPr id="11" name="Rectangle 10">
            <a:extLst>
              <a:ext uri="{FF2B5EF4-FFF2-40B4-BE49-F238E27FC236}">
                <a16:creationId xmlns:a16="http://schemas.microsoft.com/office/drawing/2014/main" id="{FD57078B-E0AF-3CA2-F712-5DF67927C207}"/>
              </a:ext>
            </a:extLst>
          </p:cNvPr>
          <p:cNvSpPr/>
          <p:nvPr/>
        </p:nvSpPr>
        <p:spPr>
          <a:xfrm>
            <a:off x="321733" y="3776133"/>
            <a:ext cx="7196667" cy="2709334"/>
          </a:xfrm>
          <a:prstGeom prst="rect">
            <a:avLst/>
          </a:prstGeom>
          <a:solidFill>
            <a:srgbClr val="FFFFFF">
              <a:alpha val="6117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6659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80E5E55-2093-D480-167C-BC4EB4316CC4}"/>
              </a:ext>
            </a:extLst>
          </p:cNvPr>
          <p:cNvSpPr>
            <a:spLocks noGrp="1"/>
          </p:cNvSpPr>
          <p:nvPr>
            <p:ph type="title"/>
          </p:nvPr>
        </p:nvSpPr>
        <p:spPr>
          <a:xfrm>
            <a:off x="609600" y="0"/>
            <a:ext cx="10972800" cy="1143000"/>
          </a:xfrm>
        </p:spPr>
        <p:txBody>
          <a:bodyPr/>
          <a:lstStyle/>
          <a:p>
            <a:r>
              <a:rPr lang="en-US" sz="3200" dirty="0">
                <a:solidFill>
                  <a:srgbClr val="011A99"/>
                </a:solidFill>
                <a:latin typeface="Avenir Black"/>
              </a:rPr>
              <a:t>Co-varying neighborhood analysis (CNA)</a:t>
            </a:r>
          </a:p>
        </p:txBody>
      </p:sp>
      <p:pic>
        <p:nvPicPr>
          <p:cNvPr id="7170" name="Picture 2" descr="figure 1">
            <a:extLst>
              <a:ext uri="{FF2B5EF4-FFF2-40B4-BE49-F238E27FC236}">
                <a16:creationId xmlns:a16="http://schemas.microsoft.com/office/drawing/2014/main" id="{5C50736B-FA16-DB83-5745-CCE7C70421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080029"/>
            <a:ext cx="6844052" cy="521546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54E626B-305B-6ED3-73E4-F769C74A1E53}"/>
              </a:ext>
            </a:extLst>
          </p:cNvPr>
          <p:cNvSpPr txBox="1"/>
          <p:nvPr/>
        </p:nvSpPr>
        <p:spPr>
          <a:xfrm>
            <a:off x="7123453" y="1130829"/>
            <a:ext cx="4910666" cy="535531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222222"/>
                </a:solidFill>
                <a:highlight>
                  <a:srgbClr val="FFFFFF"/>
                </a:highlight>
                <a:latin typeface="Harding"/>
              </a:rPr>
              <a:t>N</a:t>
            </a:r>
            <a:r>
              <a:rPr lang="en-US" b="0" i="0" dirty="0">
                <a:solidFill>
                  <a:srgbClr val="222222"/>
                </a:solidFill>
                <a:effectLst/>
                <a:highlight>
                  <a:srgbClr val="FFFFFF"/>
                </a:highlight>
                <a:latin typeface="Harding"/>
              </a:rPr>
              <a:t>eighborhood abundance matrix (NAM) whose </a:t>
            </a:r>
            <a:r>
              <a:rPr lang="en-US" b="0" i="1" dirty="0" err="1">
                <a:solidFill>
                  <a:srgbClr val="222222"/>
                </a:solidFill>
                <a:effectLst/>
                <a:highlight>
                  <a:srgbClr val="FFFFFF"/>
                </a:highlight>
                <a:latin typeface="Harding"/>
              </a:rPr>
              <a:t>n</a:t>
            </a:r>
            <a:r>
              <a:rPr lang="en-US" b="0" i="0" dirty="0" err="1">
                <a:solidFill>
                  <a:srgbClr val="222222"/>
                </a:solidFill>
                <a:effectLst/>
                <a:highlight>
                  <a:srgbClr val="FFFFFF"/>
                </a:highlight>
                <a:latin typeface="Harding"/>
              </a:rPr>
              <a:t>,</a:t>
            </a:r>
            <a:r>
              <a:rPr lang="en-US" b="0" i="1" dirty="0" err="1">
                <a:solidFill>
                  <a:srgbClr val="222222"/>
                </a:solidFill>
                <a:effectLst/>
                <a:highlight>
                  <a:srgbClr val="FFFFFF"/>
                </a:highlight>
                <a:latin typeface="Harding"/>
              </a:rPr>
              <a:t>m</a:t>
            </a:r>
            <a:r>
              <a:rPr lang="en-US" b="0" i="0" dirty="0" err="1">
                <a:solidFill>
                  <a:srgbClr val="222222"/>
                </a:solidFill>
                <a:effectLst/>
                <a:highlight>
                  <a:srgbClr val="FFFFFF"/>
                </a:highlight>
                <a:latin typeface="Harding"/>
              </a:rPr>
              <a:t>-th</a:t>
            </a:r>
            <a:r>
              <a:rPr lang="en-US" b="0" i="0" dirty="0">
                <a:solidFill>
                  <a:srgbClr val="222222"/>
                </a:solidFill>
                <a:effectLst/>
                <a:highlight>
                  <a:srgbClr val="FFFFFF"/>
                </a:highlight>
                <a:latin typeface="Harding"/>
              </a:rPr>
              <a:t> entry is the relative abundance of cells from sample </a:t>
            </a:r>
            <a:r>
              <a:rPr lang="en-US" b="0" i="1" dirty="0">
                <a:solidFill>
                  <a:srgbClr val="222222"/>
                </a:solidFill>
                <a:effectLst/>
                <a:highlight>
                  <a:srgbClr val="FFFFFF"/>
                </a:highlight>
                <a:latin typeface="Harding"/>
              </a:rPr>
              <a:t>n</a:t>
            </a:r>
            <a:r>
              <a:rPr lang="en-US" b="0" i="0" dirty="0">
                <a:solidFill>
                  <a:srgbClr val="222222"/>
                </a:solidFill>
                <a:effectLst/>
                <a:highlight>
                  <a:srgbClr val="FFFFFF"/>
                </a:highlight>
                <a:latin typeface="Harding"/>
              </a:rPr>
              <a:t> in neighborhood </a:t>
            </a:r>
            <a:r>
              <a:rPr lang="en-US" b="0" i="1" dirty="0">
                <a:solidFill>
                  <a:srgbClr val="222222"/>
                </a:solidFill>
                <a:effectLst/>
                <a:highlight>
                  <a:srgbClr val="FFFFFF"/>
                </a:highlight>
                <a:latin typeface="Harding"/>
              </a:rPr>
              <a:t>m</a:t>
            </a:r>
          </a:p>
          <a:p>
            <a:endParaRPr lang="en-US" b="0" i="1" dirty="0">
              <a:solidFill>
                <a:srgbClr val="222222"/>
              </a:solidFill>
              <a:effectLst/>
              <a:highlight>
                <a:srgbClr val="FFFFFF"/>
              </a:highlight>
              <a:latin typeface="Harding"/>
            </a:endParaRPr>
          </a:p>
          <a:p>
            <a:pPr marL="285750" indent="-285750">
              <a:buFont typeface="Arial" panose="020B0604020202020204" pitchFamily="34" charset="0"/>
              <a:buChar char="•"/>
            </a:pPr>
            <a:r>
              <a:rPr lang="en-US" b="0" i="0" dirty="0">
                <a:solidFill>
                  <a:srgbClr val="222222"/>
                </a:solidFill>
                <a:effectLst/>
                <a:highlight>
                  <a:srgbClr val="FFFFFF"/>
                </a:highlight>
                <a:latin typeface="Harding"/>
              </a:rPr>
              <a:t>Run PCA  on the NAM to define neighborhood groups whose abundances change in concert across sample</a:t>
            </a:r>
          </a:p>
          <a:p>
            <a:pPr marL="742950" lvl="1" indent="-285750">
              <a:buFont typeface="Arial" panose="020B0604020202020204" pitchFamily="34" charset="0"/>
              <a:buChar char="•"/>
            </a:pPr>
            <a:r>
              <a:rPr lang="en-US" b="0" i="0" dirty="0">
                <a:solidFill>
                  <a:srgbClr val="222222"/>
                </a:solidFill>
                <a:effectLst/>
                <a:highlight>
                  <a:srgbClr val="FFFFFF"/>
                </a:highlight>
                <a:latin typeface="Harding"/>
              </a:rPr>
              <a:t>NAM principal component (NAM-PCs)</a:t>
            </a:r>
          </a:p>
          <a:p>
            <a:pPr marL="285750" indent="-285750">
              <a:buFont typeface="Arial" panose="020B0604020202020204" pitchFamily="34" charset="0"/>
              <a:buChar char="•"/>
            </a:pPr>
            <a:endParaRPr lang="en-US" dirty="0">
              <a:solidFill>
                <a:srgbClr val="222222"/>
              </a:solidFill>
              <a:highlight>
                <a:srgbClr val="FFFFFF"/>
              </a:highlight>
              <a:latin typeface="Harding"/>
            </a:endParaRPr>
          </a:p>
          <a:p>
            <a:pPr marL="285750" indent="-285750">
              <a:buFont typeface="Arial" panose="020B0604020202020204" pitchFamily="34" charset="0"/>
              <a:buChar char="•"/>
            </a:pPr>
            <a:r>
              <a:rPr lang="en-US" dirty="0">
                <a:solidFill>
                  <a:srgbClr val="222222"/>
                </a:solidFill>
                <a:highlight>
                  <a:srgbClr val="FFFFFF"/>
                </a:highlight>
                <a:latin typeface="Harding"/>
              </a:rPr>
              <a:t>Test for association between an attribute </a:t>
            </a:r>
            <a:r>
              <a:rPr lang="en-US" b="0" i="0" dirty="0">
                <a:solidFill>
                  <a:srgbClr val="222222"/>
                </a:solidFill>
                <a:effectLst/>
                <a:highlight>
                  <a:srgbClr val="FFFFFF"/>
                </a:highlight>
                <a:latin typeface="Harding"/>
              </a:rPr>
              <a:t>(e.g. clinical, experimental)</a:t>
            </a:r>
            <a:r>
              <a:rPr lang="en-US" dirty="0">
                <a:solidFill>
                  <a:srgbClr val="222222"/>
                </a:solidFill>
                <a:highlight>
                  <a:srgbClr val="FFFFFF"/>
                </a:highlight>
                <a:latin typeface="Harding"/>
              </a:rPr>
              <a:t> and patterns: M</a:t>
            </a:r>
            <a:r>
              <a:rPr lang="en-US" b="0" i="0" dirty="0">
                <a:solidFill>
                  <a:srgbClr val="222222"/>
                </a:solidFill>
                <a:effectLst/>
                <a:highlight>
                  <a:srgbClr val="FFFFFF"/>
                </a:highlight>
                <a:latin typeface="Harding"/>
              </a:rPr>
              <a:t>odel the attribute value for each sample as a linear function of the sample’s loadings on the first </a:t>
            </a:r>
            <a:r>
              <a:rPr lang="en-US" b="0" i="1" dirty="0">
                <a:solidFill>
                  <a:srgbClr val="222222"/>
                </a:solidFill>
                <a:effectLst/>
                <a:highlight>
                  <a:srgbClr val="FFFFFF"/>
                </a:highlight>
                <a:latin typeface="Harding"/>
              </a:rPr>
              <a:t>k</a:t>
            </a:r>
            <a:r>
              <a:rPr lang="en-US" b="0" i="0" dirty="0">
                <a:solidFill>
                  <a:srgbClr val="222222"/>
                </a:solidFill>
                <a:effectLst/>
                <a:highlight>
                  <a:srgbClr val="FFFFFF"/>
                </a:highlight>
                <a:latin typeface="Harding"/>
              </a:rPr>
              <a:t> NAM-PCs</a:t>
            </a:r>
          </a:p>
          <a:p>
            <a:endParaRPr lang="en-US" b="0" i="0" dirty="0">
              <a:solidFill>
                <a:srgbClr val="222222"/>
              </a:solidFill>
              <a:effectLst/>
              <a:highlight>
                <a:srgbClr val="FFFFFF"/>
              </a:highlight>
              <a:latin typeface="Harding"/>
            </a:endParaRPr>
          </a:p>
          <a:p>
            <a:pPr marL="285750" indent="-285750">
              <a:buFont typeface="Arial" panose="020B0604020202020204" pitchFamily="34" charset="0"/>
              <a:buChar char="•"/>
            </a:pPr>
            <a:r>
              <a:rPr lang="en-US" dirty="0">
                <a:solidFill>
                  <a:srgbClr val="222222"/>
                </a:solidFill>
                <a:highlight>
                  <a:srgbClr val="FFFFFF"/>
                </a:highlight>
                <a:latin typeface="Harding"/>
              </a:rPr>
              <a:t>D</a:t>
            </a:r>
            <a:r>
              <a:rPr lang="en-US" b="0" i="0" dirty="0">
                <a:solidFill>
                  <a:srgbClr val="222222"/>
                </a:solidFill>
                <a:effectLst/>
                <a:highlight>
                  <a:srgbClr val="FFFFFF"/>
                </a:highlight>
                <a:latin typeface="Harding"/>
              </a:rPr>
              <a:t>efine the specific cell populations driving any detected associations</a:t>
            </a:r>
            <a:r>
              <a:rPr lang="en-US" dirty="0">
                <a:solidFill>
                  <a:srgbClr val="222222"/>
                </a:solidFill>
                <a:highlight>
                  <a:srgbClr val="FFFFFF"/>
                </a:highlight>
                <a:latin typeface="Harding"/>
              </a:rPr>
              <a:t>: use </a:t>
            </a:r>
            <a:r>
              <a:rPr lang="en-US" b="0" i="0" dirty="0">
                <a:solidFill>
                  <a:srgbClr val="222222"/>
                </a:solidFill>
                <a:effectLst/>
                <a:highlight>
                  <a:srgbClr val="FFFFFF"/>
                </a:highlight>
                <a:latin typeface="Harding"/>
              </a:rPr>
              <a:t>neighborhood loadings on the first </a:t>
            </a:r>
            <a:r>
              <a:rPr lang="en-US" b="0" i="1" dirty="0">
                <a:solidFill>
                  <a:srgbClr val="222222"/>
                </a:solidFill>
                <a:effectLst/>
                <a:highlight>
                  <a:srgbClr val="FFFFFF"/>
                </a:highlight>
                <a:latin typeface="Harding"/>
              </a:rPr>
              <a:t>k</a:t>
            </a:r>
            <a:r>
              <a:rPr lang="en-US" b="0" i="0" dirty="0">
                <a:solidFill>
                  <a:srgbClr val="222222"/>
                </a:solidFill>
                <a:effectLst/>
                <a:highlight>
                  <a:srgbClr val="FFFFFF"/>
                </a:highlight>
                <a:latin typeface="Harding"/>
              </a:rPr>
              <a:t> NAM-PCs</a:t>
            </a:r>
            <a:r>
              <a:rPr lang="en-US" dirty="0">
                <a:solidFill>
                  <a:srgbClr val="222222"/>
                </a:solidFill>
                <a:highlight>
                  <a:srgbClr val="FFFFFF"/>
                </a:highlight>
                <a:latin typeface="Harding"/>
              </a:rPr>
              <a:t> and </a:t>
            </a:r>
            <a:r>
              <a:rPr lang="en-US" b="0" i="0" dirty="0">
                <a:solidFill>
                  <a:srgbClr val="222222"/>
                </a:solidFill>
                <a:effectLst/>
                <a:highlight>
                  <a:srgbClr val="FFFFFF"/>
                </a:highlight>
                <a:latin typeface="Harding"/>
              </a:rPr>
              <a:t>estimated per-PC effect sizes from our linear model</a:t>
            </a:r>
          </a:p>
        </p:txBody>
      </p:sp>
      <p:sp>
        <p:nvSpPr>
          <p:cNvPr id="2" name="Rectangle 1">
            <a:extLst>
              <a:ext uri="{FF2B5EF4-FFF2-40B4-BE49-F238E27FC236}">
                <a16:creationId xmlns:a16="http://schemas.microsoft.com/office/drawing/2014/main" id="{8DD8084F-50A0-E06A-BB8B-9FF7F9E48268}"/>
              </a:ext>
            </a:extLst>
          </p:cNvPr>
          <p:cNvSpPr/>
          <p:nvPr/>
        </p:nvSpPr>
        <p:spPr>
          <a:xfrm>
            <a:off x="279401" y="1094250"/>
            <a:ext cx="6844052" cy="2681883"/>
          </a:xfrm>
          <a:prstGeom prst="rect">
            <a:avLst/>
          </a:prstGeom>
          <a:solidFill>
            <a:srgbClr val="FFFFFF">
              <a:alpha val="6117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513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C7F0A34-724C-843B-7302-C85CDD6AACF7}"/>
              </a:ext>
            </a:extLst>
          </p:cNvPr>
          <p:cNvSpPr>
            <a:spLocks noGrp="1"/>
          </p:cNvSpPr>
          <p:nvPr>
            <p:ph type="title"/>
          </p:nvPr>
        </p:nvSpPr>
        <p:spPr/>
        <p:txBody>
          <a:bodyPr/>
          <a:lstStyle/>
          <a:p>
            <a:r>
              <a:rPr lang="en-US" sz="3200" dirty="0">
                <a:solidFill>
                  <a:srgbClr val="011A99"/>
                </a:solidFill>
                <a:latin typeface="Avenir Black"/>
                <a:sym typeface="Avenir Black"/>
              </a:rPr>
              <a:t>Milo: Differential abundance testing on single-cell data using k-nearest neighbor graphs</a:t>
            </a:r>
          </a:p>
        </p:txBody>
      </p:sp>
      <p:pic>
        <p:nvPicPr>
          <p:cNvPr id="3074" name="Picture 2" descr="Fig. 1">
            <a:extLst>
              <a:ext uri="{FF2B5EF4-FFF2-40B4-BE49-F238E27FC236}">
                <a16:creationId xmlns:a16="http://schemas.microsoft.com/office/drawing/2014/main" id="{D0974F6D-5079-E83C-935E-AA493355CE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8295"/>
          <a:stretch/>
        </p:blipFill>
        <p:spPr bwMode="auto">
          <a:xfrm>
            <a:off x="973515" y="1651819"/>
            <a:ext cx="4424395" cy="40391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14749A2-C794-10BC-6A14-DA0DDF97149E}"/>
              </a:ext>
            </a:extLst>
          </p:cNvPr>
          <p:cNvSpPr txBox="1"/>
          <p:nvPr/>
        </p:nvSpPr>
        <p:spPr>
          <a:xfrm>
            <a:off x="6096000" y="1651819"/>
            <a:ext cx="5486400" cy="4611455"/>
          </a:xfrm>
          <a:prstGeom prst="rect">
            <a:avLst/>
          </a:prstGeom>
          <a:noFill/>
        </p:spPr>
        <p:txBody>
          <a:bodyPr wrap="square" rtlCol="0">
            <a:spAutoFit/>
          </a:bodyPr>
          <a:lstStyle/>
          <a:p>
            <a:pPr marL="342900" indent="-342900">
              <a:lnSpc>
                <a:spcPct val="150000"/>
              </a:lnSpc>
              <a:buFont typeface="+mj-lt"/>
              <a:buAutoNum type="arabicPeriod"/>
            </a:pPr>
            <a:r>
              <a:rPr lang="en-US" b="1" dirty="0"/>
              <a:t>Construct k-nearest neighbor (k-NN) Graph: </a:t>
            </a:r>
            <a:r>
              <a:rPr lang="en-US" dirty="0"/>
              <a:t>Build a k-NN graph to represent cell-cell similarities.</a:t>
            </a:r>
          </a:p>
          <a:p>
            <a:pPr marL="342900" indent="-342900">
              <a:lnSpc>
                <a:spcPct val="150000"/>
              </a:lnSpc>
              <a:buFont typeface="+mj-lt"/>
              <a:buAutoNum type="arabicPeriod"/>
            </a:pPr>
            <a:r>
              <a:rPr lang="en-US" b="1" dirty="0"/>
              <a:t>Define Neighborhoods: </a:t>
            </a:r>
            <a:r>
              <a:rPr lang="en-US" dirty="0"/>
              <a:t>Assign cells to </a:t>
            </a:r>
            <a:r>
              <a:rPr lang="en-US" i="1" u="sng" dirty="0"/>
              <a:t>partially overlapping</a:t>
            </a:r>
            <a:r>
              <a:rPr lang="en-US" u="sng" dirty="0"/>
              <a:t> </a:t>
            </a:r>
            <a:r>
              <a:rPr lang="en-US" dirty="0"/>
              <a:t>neighborhoods within this graph</a:t>
            </a:r>
          </a:p>
          <a:p>
            <a:pPr marL="342900" indent="-342900">
              <a:lnSpc>
                <a:spcPct val="150000"/>
              </a:lnSpc>
              <a:buFont typeface="+mj-lt"/>
              <a:buAutoNum type="arabicPeriod"/>
            </a:pPr>
            <a:r>
              <a:rPr lang="en-US" b="1" dirty="0"/>
              <a:t>Differential Testing</a:t>
            </a:r>
            <a:r>
              <a:rPr lang="en-US" dirty="0"/>
              <a:t>: Perform differential abundance testing on these neighborhoods to identify differentially abundant cell states while controlling the FDR across the graph neighborhoods.</a:t>
            </a:r>
          </a:p>
          <a:p>
            <a:pPr>
              <a:lnSpc>
                <a:spcPct val="150000"/>
              </a:lnSpc>
            </a:pPr>
            <a:endParaRPr lang="en-US" dirty="0"/>
          </a:p>
        </p:txBody>
      </p:sp>
      <p:sp>
        <p:nvSpPr>
          <p:cNvPr id="8" name="TextBox 7">
            <a:extLst>
              <a:ext uri="{FF2B5EF4-FFF2-40B4-BE49-F238E27FC236}">
                <a16:creationId xmlns:a16="http://schemas.microsoft.com/office/drawing/2014/main" id="{30C68796-1129-9662-3979-4EA90C2B99BD}"/>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41437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C7F0A34-724C-843B-7302-C85CDD6AACF7}"/>
              </a:ext>
            </a:extLst>
          </p:cNvPr>
          <p:cNvSpPr>
            <a:spLocks noGrp="1"/>
          </p:cNvSpPr>
          <p:nvPr>
            <p:ph type="title"/>
          </p:nvPr>
        </p:nvSpPr>
        <p:spPr/>
        <p:txBody>
          <a:bodyPr/>
          <a:lstStyle/>
          <a:p>
            <a:r>
              <a:rPr lang="en-US" sz="3200" dirty="0">
                <a:solidFill>
                  <a:srgbClr val="011A99"/>
                </a:solidFill>
                <a:latin typeface="Avenir Black"/>
                <a:sym typeface="Avenir Black"/>
              </a:rPr>
              <a:t>Milo: Differential abundance testing on single-cell data using k-nearest neighbor graphs</a:t>
            </a:r>
          </a:p>
        </p:txBody>
      </p:sp>
      <p:pic>
        <p:nvPicPr>
          <p:cNvPr id="3074" name="Picture 2" descr="Fig. 1">
            <a:extLst>
              <a:ext uri="{FF2B5EF4-FFF2-40B4-BE49-F238E27FC236}">
                <a16:creationId xmlns:a16="http://schemas.microsoft.com/office/drawing/2014/main" id="{D0974F6D-5079-E83C-935E-AA493355CE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8295"/>
          <a:stretch/>
        </p:blipFill>
        <p:spPr bwMode="auto">
          <a:xfrm>
            <a:off x="973515" y="1651819"/>
            <a:ext cx="4424395" cy="40391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14749A2-C794-10BC-6A14-DA0DDF97149E}"/>
              </a:ext>
            </a:extLst>
          </p:cNvPr>
          <p:cNvSpPr txBox="1"/>
          <p:nvPr/>
        </p:nvSpPr>
        <p:spPr>
          <a:xfrm>
            <a:off x="6096000" y="1651819"/>
            <a:ext cx="5486400" cy="4611455"/>
          </a:xfrm>
          <a:prstGeom prst="rect">
            <a:avLst/>
          </a:prstGeom>
          <a:noFill/>
        </p:spPr>
        <p:txBody>
          <a:bodyPr wrap="square" rtlCol="0">
            <a:spAutoFit/>
          </a:bodyPr>
          <a:lstStyle/>
          <a:p>
            <a:pPr>
              <a:lnSpc>
                <a:spcPct val="150000"/>
              </a:lnSpc>
            </a:pPr>
            <a:r>
              <a:rPr lang="en-US" b="1" dirty="0"/>
              <a:t>Define Neighborhoods:</a:t>
            </a:r>
            <a:endParaRPr lang="en-US" dirty="0"/>
          </a:p>
          <a:p>
            <a:pPr marL="285750" indent="-285750">
              <a:lnSpc>
                <a:spcPct val="150000"/>
              </a:lnSpc>
              <a:buFont typeface="Arial" panose="020B0604020202020204" pitchFamily="34" charset="0"/>
              <a:buChar char="•"/>
            </a:pPr>
            <a:r>
              <a:rPr lang="en-US" dirty="0"/>
              <a:t>A neighborhood is defined as the group of cells that are connected to an index cell by an edge in the graph.</a:t>
            </a:r>
          </a:p>
          <a:p>
            <a:pPr marL="285750" indent="-285750">
              <a:lnSpc>
                <a:spcPct val="150000"/>
              </a:lnSpc>
              <a:buFont typeface="Arial" panose="020B0604020202020204" pitchFamily="34" charset="0"/>
              <a:buChar char="•"/>
            </a:pPr>
            <a:r>
              <a:rPr lang="en-US" b="0" i="0" dirty="0">
                <a:solidFill>
                  <a:srgbClr val="222222"/>
                </a:solidFill>
                <a:effectLst/>
                <a:highlight>
                  <a:srgbClr val="FFFFFF"/>
                </a:highlight>
                <a:latin typeface="Arial" panose="020B0604020202020204" pitchFamily="34" charset="0"/>
                <a:cs typeface="Arial" panose="020B0604020202020204" pitchFamily="34" charset="0"/>
              </a:rPr>
              <a:t>Sample for index cells:</a:t>
            </a:r>
          </a:p>
          <a:p>
            <a:pPr marL="800100" lvl="1" indent="-342900">
              <a:lnSpc>
                <a:spcPct val="150000"/>
              </a:lnSpc>
              <a:buFont typeface="+mj-lt"/>
              <a:buAutoNum type="arabicPeriod"/>
            </a:pPr>
            <a:r>
              <a:rPr lang="en-US" b="0" i="0" dirty="0">
                <a:solidFill>
                  <a:srgbClr val="222222"/>
                </a:solidFill>
                <a:effectLst/>
                <a:highlight>
                  <a:srgbClr val="FFFFFF"/>
                </a:highlight>
                <a:latin typeface="Arial" panose="020B0604020202020204" pitchFamily="34" charset="0"/>
                <a:cs typeface="Arial" panose="020B0604020202020204" pitchFamily="34" charset="0"/>
              </a:rPr>
              <a:t>initial sparse sampling</a:t>
            </a:r>
            <a:r>
              <a:rPr lang="en-US" b="0" i="0" dirty="0">
                <a:solidFill>
                  <a:srgbClr val="222222"/>
                </a:solidFill>
                <a:effectLst/>
                <a:highlight>
                  <a:srgbClr val="FFFFFF"/>
                </a:highlight>
                <a:latin typeface="Arial" panose="020B0604020202020204" pitchFamily="34" charset="0"/>
                <a:cs typeface="Arial" panose="020B0604020202020204" pitchFamily="34" charset="0"/>
                <a:sym typeface="Wingdings" pitchFamily="2" charset="2"/>
              </a:rPr>
              <a:t> a set of single cells</a:t>
            </a:r>
          </a:p>
          <a:p>
            <a:pPr marL="800100" lvl="1" indent="-342900">
              <a:lnSpc>
                <a:spcPct val="150000"/>
              </a:lnSpc>
              <a:buFont typeface="+mj-lt"/>
              <a:buAutoNum type="arabicPeriod"/>
            </a:pPr>
            <a:r>
              <a:rPr lang="en-US" dirty="0">
                <a:solidFill>
                  <a:srgbClr val="222222"/>
                </a:solidFill>
                <a:highlight>
                  <a:srgbClr val="FFFFFF"/>
                </a:highlight>
                <a:latin typeface="Arial" panose="020B0604020202020204" pitchFamily="34" charset="0"/>
                <a:cs typeface="Arial" panose="020B0604020202020204" pitchFamily="34" charset="0"/>
                <a:sym typeface="Wingdings" pitchFamily="2" charset="2"/>
              </a:rPr>
              <a:t>Determine KNN neighborhoods for them</a:t>
            </a:r>
          </a:p>
          <a:p>
            <a:pPr marL="800100" lvl="1" indent="-342900">
              <a:lnSpc>
                <a:spcPct val="150000"/>
              </a:lnSpc>
              <a:buFont typeface="+mj-lt"/>
              <a:buAutoNum type="arabicPeriod"/>
            </a:pPr>
            <a:r>
              <a:rPr lang="en-US" dirty="0">
                <a:solidFill>
                  <a:srgbClr val="222222"/>
                </a:solidFill>
                <a:highlight>
                  <a:srgbClr val="FFFFFF"/>
                </a:highlight>
                <a:latin typeface="Arial" panose="020B0604020202020204" pitchFamily="34" charset="0"/>
                <a:cs typeface="Arial" panose="020B0604020202020204" pitchFamily="34" charset="0"/>
                <a:sym typeface="Wingdings" pitchFamily="2" charset="2"/>
              </a:rPr>
              <a:t>Calculate medium of KNNs</a:t>
            </a:r>
          </a:p>
          <a:p>
            <a:pPr marL="800100" lvl="1" indent="-342900">
              <a:lnSpc>
                <a:spcPct val="150000"/>
              </a:lnSpc>
              <a:buFont typeface="+mj-lt"/>
              <a:buAutoNum type="arabicPeriod"/>
            </a:pPr>
            <a:r>
              <a:rPr lang="en-US" dirty="0">
                <a:solidFill>
                  <a:srgbClr val="222222"/>
                </a:solidFill>
                <a:highlight>
                  <a:srgbClr val="FFFFFF"/>
                </a:highlight>
                <a:latin typeface="Arial" panose="020B0604020202020204" pitchFamily="34" charset="0"/>
                <a:cs typeface="Arial" panose="020B0604020202020204" pitchFamily="34" charset="0"/>
                <a:sym typeface="Wingdings" pitchFamily="2" charset="2"/>
              </a:rPr>
              <a:t>The nearest cell to these medium positions are the final indices</a:t>
            </a:r>
            <a:endParaRPr lang="en-US" dirty="0">
              <a:latin typeface="Arial" panose="020B0604020202020204" pitchFamily="34" charset="0"/>
              <a:cs typeface="Arial" panose="020B0604020202020204" pitchFamily="34" charset="0"/>
            </a:endParaRPr>
          </a:p>
          <a:p>
            <a:pPr>
              <a:lnSpc>
                <a:spcPct val="150000"/>
              </a:lnSpc>
            </a:pPr>
            <a:endParaRPr lang="en-US" dirty="0"/>
          </a:p>
        </p:txBody>
      </p:sp>
      <p:sp>
        <p:nvSpPr>
          <p:cNvPr id="8" name="TextBox 7">
            <a:extLst>
              <a:ext uri="{FF2B5EF4-FFF2-40B4-BE49-F238E27FC236}">
                <a16:creationId xmlns:a16="http://schemas.microsoft.com/office/drawing/2014/main" id="{30C68796-1129-9662-3979-4EA90C2B99BD}"/>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172711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C7F0A34-724C-843B-7302-C85CDD6AACF7}"/>
              </a:ext>
            </a:extLst>
          </p:cNvPr>
          <p:cNvSpPr>
            <a:spLocks noGrp="1"/>
          </p:cNvSpPr>
          <p:nvPr>
            <p:ph type="title"/>
          </p:nvPr>
        </p:nvSpPr>
        <p:spPr/>
        <p:txBody>
          <a:bodyPr/>
          <a:lstStyle/>
          <a:p>
            <a:r>
              <a:rPr lang="en-US" sz="3200" dirty="0">
                <a:solidFill>
                  <a:srgbClr val="011A99"/>
                </a:solidFill>
                <a:latin typeface="Avenir Black"/>
                <a:sym typeface="Avenir Black"/>
              </a:rPr>
              <a:t>Milo: Differential abundance testing on single-cell data using k-nearest neighbor graphs</a:t>
            </a:r>
          </a:p>
        </p:txBody>
      </p:sp>
      <p:pic>
        <p:nvPicPr>
          <p:cNvPr id="3074" name="Picture 2" descr="Fig. 1">
            <a:extLst>
              <a:ext uri="{FF2B5EF4-FFF2-40B4-BE49-F238E27FC236}">
                <a16:creationId xmlns:a16="http://schemas.microsoft.com/office/drawing/2014/main" id="{D0974F6D-5079-E83C-935E-AA493355CE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8295"/>
          <a:stretch/>
        </p:blipFill>
        <p:spPr bwMode="auto">
          <a:xfrm>
            <a:off x="973515" y="1651819"/>
            <a:ext cx="4424395" cy="40391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14749A2-C794-10BC-6A14-DA0DDF97149E}"/>
              </a:ext>
            </a:extLst>
          </p:cNvPr>
          <p:cNvSpPr txBox="1"/>
          <p:nvPr/>
        </p:nvSpPr>
        <p:spPr>
          <a:xfrm>
            <a:off x="6096000" y="1651819"/>
            <a:ext cx="5486400" cy="4508927"/>
          </a:xfrm>
          <a:prstGeom prst="rect">
            <a:avLst/>
          </a:prstGeom>
          <a:noFill/>
        </p:spPr>
        <p:txBody>
          <a:bodyPr wrap="square" rtlCol="0">
            <a:spAutoFit/>
          </a:bodyPr>
          <a:lstStyle/>
          <a:p>
            <a:pPr>
              <a:lnSpc>
                <a:spcPct val="150000"/>
              </a:lnSpc>
            </a:pPr>
            <a:r>
              <a:rPr lang="en-US" b="1" dirty="0"/>
              <a:t>Differential Testing</a:t>
            </a:r>
            <a:r>
              <a:rPr lang="en-US" dirty="0"/>
              <a:t>:</a:t>
            </a:r>
          </a:p>
          <a:p>
            <a:pPr marL="285750" indent="-285750">
              <a:buFont typeface="Arial" panose="020B0604020202020204" pitchFamily="34" charset="0"/>
              <a:buChar char="•"/>
            </a:pPr>
            <a:r>
              <a:rPr lang="en-US" sz="2000" b="0" i="0" dirty="0">
                <a:solidFill>
                  <a:srgbClr val="222222"/>
                </a:solidFill>
                <a:effectLst/>
                <a:highlight>
                  <a:srgbClr val="FFFFFF"/>
                </a:highlight>
                <a:latin typeface="Arial" panose="020B0604020202020204" pitchFamily="34" charset="0"/>
                <a:cs typeface="Arial" panose="020B0604020202020204" pitchFamily="34" charset="0"/>
              </a:rPr>
              <a:t>count the numbers of cells present in each neighborhood per experimental sample</a:t>
            </a:r>
          </a:p>
          <a:p>
            <a:pPr marL="285750" indent="-285750">
              <a:buFont typeface="Arial" panose="020B0604020202020204" pitchFamily="34" charset="0"/>
              <a:buChar char="•"/>
            </a:pPr>
            <a:r>
              <a:rPr lang="en-US" sz="2000" b="0" i="0" dirty="0">
                <a:solidFill>
                  <a:srgbClr val="222222"/>
                </a:solidFill>
                <a:effectLst/>
                <a:highlight>
                  <a:srgbClr val="FFFFFF"/>
                </a:highlight>
                <a:latin typeface="Arial" panose="020B0604020202020204" pitchFamily="34" charset="0"/>
                <a:cs typeface="Arial" panose="020B0604020202020204" pitchFamily="34" charset="0"/>
              </a:rPr>
              <a:t>Use a negative binomial (NB) GLM framework, normalizing for differences in cell numbers across samples</a:t>
            </a:r>
            <a:endParaRPr lang="en-US" sz="2000" dirty="0">
              <a:solidFill>
                <a:srgbClr val="222222"/>
              </a:solidFill>
              <a:highlight>
                <a:srgbClr val="FFFFFF"/>
              </a:highligh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b="0" i="0" dirty="0">
                <a:solidFill>
                  <a:srgbClr val="222222"/>
                </a:solidFill>
                <a:effectLst/>
                <a:highlight>
                  <a:srgbClr val="FFFFFF"/>
                </a:highlight>
                <a:latin typeface="Arial" panose="020B0604020202020204" pitchFamily="34" charset="0"/>
                <a:cs typeface="Arial" panose="020B0604020202020204" pitchFamily="34" charset="0"/>
              </a:rPr>
              <a:t>quasi-likelihood (QL) </a:t>
            </a:r>
            <a:r>
              <a:rPr lang="en-US" sz="2000" b="0" i="1" dirty="0">
                <a:solidFill>
                  <a:srgbClr val="222222"/>
                </a:solidFill>
                <a:effectLst/>
                <a:highlight>
                  <a:srgbClr val="FFFFFF"/>
                </a:highlight>
                <a:latin typeface="Arial" panose="020B0604020202020204" pitchFamily="34" charset="0"/>
                <a:cs typeface="Arial" panose="020B0604020202020204" pitchFamily="34" charset="0"/>
              </a:rPr>
              <a:t>F</a:t>
            </a:r>
            <a:r>
              <a:rPr lang="en-US" sz="2000" b="0" i="0" dirty="0">
                <a:solidFill>
                  <a:srgbClr val="222222"/>
                </a:solidFill>
                <a:effectLst/>
                <a:highlight>
                  <a:srgbClr val="FFFFFF"/>
                </a:highlight>
                <a:latin typeface="Arial" panose="020B0604020202020204" pitchFamily="34" charset="0"/>
                <a:cs typeface="Arial" panose="020B0604020202020204" pitchFamily="34" charset="0"/>
              </a:rPr>
              <a:t>-statistic for comparing different hypotheses</a:t>
            </a:r>
          </a:p>
          <a:p>
            <a:pPr marL="285750" indent="-285750">
              <a:buFont typeface="Arial" panose="020B0604020202020204" pitchFamily="34" charset="0"/>
              <a:buChar char="•"/>
            </a:pPr>
            <a:r>
              <a:rPr lang="en-US" sz="2000" dirty="0">
                <a:solidFill>
                  <a:srgbClr val="222222"/>
                </a:solidFill>
                <a:highlight>
                  <a:srgbClr val="FFFFFF"/>
                </a:highlight>
                <a:latin typeface="Arial" panose="020B0604020202020204" pitchFamily="34" charset="0"/>
                <a:cs typeface="Arial" panose="020B0604020202020204" pitchFamily="34" charset="0"/>
              </a:rPr>
              <a:t>Spatial FDR:</a:t>
            </a:r>
            <a:r>
              <a:rPr lang="en-US" sz="2000" b="0" i="0" dirty="0">
                <a:solidFill>
                  <a:srgbClr val="222222"/>
                </a:solidFill>
                <a:effectLst/>
                <a:highlight>
                  <a:srgbClr val="FFFFFF"/>
                </a:highlight>
                <a:latin typeface="Arial" panose="020B0604020202020204" pitchFamily="34" charset="0"/>
                <a:cs typeface="Arial" panose="020B0604020202020204" pitchFamily="34" charset="0"/>
              </a:rPr>
              <a:t> weighted FDR procedure that accounts for the spatial overlap of neighborhoods </a:t>
            </a:r>
          </a:p>
          <a:p>
            <a:pPr marL="742950" lvl="1" indent="-285750">
              <a:buFont typeface="Arial" panose="020B0604020202020204" pitchFamily="34" charset="0"/>
              <a:buChar char="•"/>
            </a:pPr>
            <a:r>
              <a:rPr lang="en-US" sz="2000" b="0" i="0" dirty="0">
                <a:solidFill>
                  <a:srgbClr val="222222"/>
                </a:solidFill>
                <a:effectLst/>
                <a:highlight>
                  <a:srgbClr val="FFFFFF"/>
                </a:highlight>
                <a:latin typeface="Arial" panose="020B0604020202020204" pitchFamily="34" charset="0"/>
                <a:cs typeface="Arial" panose="020B0604020202020204" pitchFamily="34" charset="0"/>
              </a:rPr>
              <a:t>weight each hypothesis test </a:t>
            </a:r>
            <a:r>
              <a:rPr lang="en-US" sz="2000" b="0" i="1" dirty="0">
                <a:solidFill>
                  <a:srgbClr val="222222"/>
                </a:solidFill>
                <a:effectLst/>
                <a:highlight>
                  <a:srgbClr val="FFFFFF"/>
                </a:highlight>
                <a:latin typeface="Arial" panose="020B0604020202020204" pitchFamily="34" charset="0"/>
                <a:cs typeface="Arial" panose="020B0604020202020204" pitchFamily="34" charset="0"/>
              </a:rPr>
              <a:t>P</a:t>
            </a:r>
            <a:r>
              <a:rPr lang="en-US" sz="2000" b="0" i="0" dirty="0">
                <a:solidFill>
                  <a:srgbClr val="222222"/>
                </a:solidFill>
                <a:effectLst/>
                <a:highlight>
                  <a:srgbClr val="FFFFFF"/>
                </a:highlight>
                <a:latin typeface="Arial" panose="020B0604020202020204" pitchFamily="34" charset="0"/>
                <a:cs typeface="Arial" panose="020B0604020202020204" pitchFamily="34" charset="0"/>
              </a:rPr>
              <a:t> value by the reciprocal of the </a:t>
            </a:r>
            <a:r>
              <a:rPr lang="en-US" sz="2000" b="0" i="1" dirty="0">
                <a:solidFill>
                  <a:srgbClr val="222222"/>
                </a:solidFill>
                <a:effectLst/>
                <a:highlight>
                  <a:srgbClr val="FFFFFF"/>
                </a:highlight>
                <a:latin typeface="Arial" panose="020B0604020202020204" pitchFamily="34" charset="0"/>
                <a:cs typeface="Arial" panose="020B0604020202020204" pitchFamily="34" charset="0"/>
              </a:rPr>
              <a:t>k</a:t>
            </a:r>
            <a:r>
              <a:rPr lang="en-US" sz="2000" b="0" i="0" dirty="0">
                <a:solidFill>
                  <a:srgbClr val="222222"/>
                </a:solidFill>
                <a:effectLst/>
                <a:highlight>
                  <a:srgbClr val="FFFFFF"/>
                </a:highlight>
                <a:latin typeface="Arial" panose="020B0604020202020204" pitchFamily="34" charset="0"/>
                <a:cs typeface="Arial" panose="020B0604020202020204" pitchFamily="34" charset="0"/>
              </a:rPr>
              <a:t>th nearest neighbor distance.)</a:t>
            </a:r>
            <a:endParaRPr lang="en-US" sz="2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30C68796-1129-9662-3979-4EA90C2B99BD}"/>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44863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C7F0A34-724C-843B-7302-C85CDD6AACF7}"/>
              </a:ext>
            </a:extLst>
          </p:cNvPr>
          <p:cNvSpPr>
            <a:spLocks noGrp="1"/>
          </p:cNvSpPr>
          <p:nvPr>
            <p:ph type="title"/>
          </p:nvPr>
        </p:nvSpPr>
        <p:spPr/>
        <p:txBody>
          <a:bodyPr/>
          <a:lstStyle/>
          <a:p>
            <a:r>
              <a:rPr lang="en-US" sz="3200" dirty="0">
                <a:solidFill>
                  <a:srgbClr val="011A99"/>
                </a:solidFill>
                <a:latin typeface="Avenir Black"/>
                <a:sym typeface="Avenir Black"/>
              </a:rPr>
              <a:t>Example using Milo on simulated dataset</a:t>
            </a:r>
          </a:p>
        </p:txBody>
      </p:sp>
      <p:pic>
        <p:nvPicPr>
          <p:cNvPr id="3074" name="Picture 2" descr="Fig. 1">
            <a:extLst>
              <a:ext uri="{FF2B5EF4-FFF2-40B4-BE49-F238E27FC236}">
                <a16:creationId xmlns:a16="http://schemas.microsoft.com/office/drawing/2014/main" id="{D0974F6D-5079-E83C-935E-AA493355CE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847" r="28399"/>
          <a:stretch/>
        </p:blipFill>
        <p:spPr bwMode="auto">
          <a:xfrm>
            <a:off x="805543" y="1287009"/>
            <a:ext cx="3521528" cy="466274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D6CFA79-7B30-A408-F950-45DE1D9BBF7C}"/>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392329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C7F0A34-724C-843B-7302-C85CDD6AACF7}"/>
              </a:ext>
            </a:extLst>
          </p:cNvPr>
          <p:cNvSpPr>
            <a:spLocks noGrp="1"/>
          </p:cNvSpPr>
          <p:nvPr>
            <p:ph type="title"/>
          </p:nvPr>
        </p:nvSpPr>
        <p:spPr/>
        <p:txBody>
          <a:bodyPr/>
          <a:lstStyle/>
          <a:p>
            <a:r>
              <a:rPr lang="en-US" sz="3200" dirty="0">
                <a:solidFill>
                  <a:srgbClr val="011A99"/>
                </a:solidFill>
                <a:latin typeface="Avenir Black"/>
                <a:sym typeface="Avenir Black"/>
              </a:rPr>
              <a:t>Example using Milo on simulated dataset</a:t>
            </a:r>
          </a:p>
        </p:txBody>
      </p:sp>
      <p:pic>
        <p:nvPicPr>
          <p:cNvPr id="3074" name="Picture 2" descr="Fig. 1">
            <a:extLst>
              <a:ext uri="{FF2B5EF4-FFF2-40B4-BE49-F238E27FC236}">
                <a16:creationId xmlns:a16="http://schemas.microsoft.com/office/drawing/2014/main" id="{D0974F6D-5079-E83C-935E-AA493355CE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847"/>
          <a:stretch/>
        </p:blipFill>
        <p:spPr bwMode="auto">
          <a:xfrm>
            <a:off x="805543" y="1287009"/>
            <a:ext cx="6999514" cy="466274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F9F5012-F8D3-9CA7-1D2F-E6BAA5209306}"/>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7727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81C6-DB22-E878-68FE-723370D457DC}"/>
              </a:ext>
            </a:extLst>
          </p:cNvPr>
          <p:cNvSpPr>
            <a:spLocks noGrp="1"/>
          </p:cNvSpPr>
          <p:nvPr>
            <p:ph type="title"/>
          </p:nvPr>
        </p:nvSpPr>
        <p:spPr/>
        <p:txBody>
          <a:bodyPr/>
          <a:lstStyle/>
          <a:p>
            <a:r>
              <a:rPr lang="en-US" sz="3200" dirty="0">
                <a:solidFill>
                  <a:srgbClr val="011A99"/>
                </a:solidFill>
                <a:latin typeface="Avenir Black"/>
              </a:rPr>
              <a:t>Compare Milo against some other methods</a:t>
            </a:r>
          </a:p>
        </p:txBody>
      </p:sp>
      <p:pic>
        <p:nvPicPr>
          <p:cNvPr id="4" name="Picture 3" descr="A screenshot of a survey&#10;&#10;Description automatically generated">
            <a:extLst>
              <a:ext uri="{FF2B5EF4-FFF2-40B4-BE49-F238E27FC236}">
                <a16:creationId xmlns:a16="http://schemas.microsoft.com/office/drawing/2014/main" id="{C59C8A19-2AE2-F200-08E7-8C47CF098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0684" y="1815837"/>
            <a:ext cx="10791716" cy="3377208"/>
          </a:xfrm>
          <a:prstGeom prst="rect">
            <a:avLst/>
          </a:prstGeom>
        </p:spPr>
      </p:pic>
      <p:sp>
        <p:nvSpPr>
          <p:cNvPr id="5" name="TextBox 4">
            <a:extLst>
              <a:ext uri="{FF2B5EF4-FFF2-40B4-BE49-F238E27FC236}">
                <a16:creationId xmlns:a16="http://schemas.microsoft.com/office/drawing/2014/main" id="{A4A169E2-95AA-730A-AA76-7E14B10B18A5}"/>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397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DF04-B829-51D3-65A6-98FA6F596843}"/>
              </a:ext>
            </a:extLst>
          </p:cNvPr>
          <p:cNvSpPr>
            <a:spLocks noGrp="1"/>
          </p:cNvSpPr>
          <p:nvPr>
            <p:ph type="title"/>
          </p:nvPr>
        </p:nvSpPr>
        <p:spPr/>
        <p:txBody>
          <a:bodyPr/>
          <a:lstStyle/>
          <a:p>
            <a:r>
              <a:rPr lang="en-US" sz="3200" dirty="0">
                <a:solidFill>
                  <a:srgbClr val="011A99"/>
                </a:solidFill>
                <a:latin typeface="Avenir Black"/>
              </a:rPr>
              <a:t>Benchmark using simulated dataset</a:t>
            </a:r>
          </a:p>
        </p:txBody>
      </p:sp>
      <p:pic>
        <p:nvPicPr>
          <p:cNvPr id="4" name="Picture 3" descr="A diagram of different colors&#10;&#10;Description automatically generated">
            <a:extLst>
              <a:ext uri="{FF2B5EF4-FFF2-40B4-BE49-F238E27FC236}">
                <a16:creationId xmlns:a16="http://schemas.microsoft.com/office/drawing/2014/main" id="{E9A1E36E-59D6-C806-6043-C804133200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10" y="1417638"/>
            <a:ext cx="7772400" cy="4089440"/>
          </a:xfrm>
          <a:prstGeom prst="rect">
            <a:avLst/>
          </a:prstGeom>
        </p:spPr>
      </p:pic>
      <p:sp>
        <p:nvSpPr>
          <p:cNvPr id="5" name="Rectangle 4">
            <a:extLst>
              <a:ext uri="{FF2B5EF4-FFF2-40B4-BE49-F238E27FC236}">
                <a16:creationId xmlns:a16="http://schemas.microsoft.com/office/drawing/2014/main" id="{40F5B977-E7BD-143A-328E-33F3AE70B98E}"/>
              </a:ext>
            </a:extLst>
          </p:cNvPr>
          <p:cNvSpPr/>
          <p:nvPr/>
        </p:nvSpPr>
        <p:spPr>
          <a:xfrm>
            <a:off x="3972909" y="3626069"/>
            <a:ext cx="3972911" cy="2144110"/>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D5167B0-6BFA-8056-E93B-4A0DCB8AE9D5}"/>
              </a:ext>
            </a:extLst>
          </p:cNvPr>
          <p:cNvSpPr/>
          <p:nvPr/>
        </p:nvSpPr>
        <p:spPr>
          <a:xfrm>
            <a:off x="6085492" y="1449797"/>
            <a:ext cx="3972911" cy="2176271"/>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8EBDBF7-4055-EE22-81C8-4F56D739A178}"/>
              </a:ext>
            </a:extLst>
          </p:cNvPr>
          <p:cNvSpPr txBox="1"/>
          <p:nvPr/>
        </p:nvSpPr>
        <p:spPr>
          <a:xfrm>
            <a:off x="9017872" y="1464302"/>
            <a:ext cx="3074283" cy="2308324"/>
          </a:xfrm>
          <a:prstGeom prst="rect">
            <a:avLst/>
          </a:prstGeom>
          <a:noFill/>
        </p:spPr>
        <p:txBody>
          <a:bodyPr wrap="square" rtlCol="0">
            <a:spAutoFit/>
          </a:bodyPr>
          <a:lstStyle/>
          <a:p>
            <a:pPr marL="342900" indent="-342900">
              <a:buFont typeface="+mj-lt"/>
              <a:buAutoNum type="arabicPeriod"/>
            </a:pPr>
            <a:r>
              <a:rPr lang="en-US" b="0" i="0" dirty="0">
                <a:solidFill>
                  <a:srgbClr val="222222"/>
                </a:solidFill>
                <a:effectLst/>
                <a:highlight>
                  <a:srgbClr val="FFFFFF"/>
                </a:highlight>
                <a:latin typeface="Harding"/>
              </a:rPr>
              <a:t> A smooth probability for each single-cell to be in condition 1 is used to assign condition labels to cells (cells from each condition are split into three replicates)</a:t>
            </a:r>
            <a:endParaRPr lang="en-US" dirty="0"/>
          </a:p>
          <a:p>
            <a:endParaRPr lang="en-US" dirty="0"/>
          </a:p>
        </p:txBody>
      </p:sp>
      <p:sp>
        <p:nvSpPr>
          <p:cNvPr id="8" name="TextBox 7">
            <a:extLst>
              <a:ext uri="{FF2B5EF4-FFF2-40B4-BE49-F238E27FC236}">
                <a16:creationId xmlns:a16="http://schemas.microsoft.com/office/drawing/2014/main" id="{BDA15F25-6A05-B9DF-4F67-765E2BC1496E}"/>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657223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DF04-B829-51D3-65A6-98FA6F596843}"/>
              </a:ext>
            </a:extLst>
          </p:cNvPr>
          <p:cNvSpPr>
            <a:spLocks noGrp="1"/>
          </p:cNvSpPr>
          <p:nvPr>
            <p:ph type="title"/>
          </p:nvPr>
        </p:nvSpPr>
        <p:spPr/>
        <p:txBody>
          <a:bodyPr/>
          <a:lstStyle/>
          <a:p>
            <a:r>
              <a:rPr lang="en-US" sz="3200" dirty="0">
                <a:solidFill>
                  <a:srgbClr val="011A99"/>
                </a:solidFill>
                <a:latin typeface="Avenir Black"/>
              </a:rPr>
              <a:t>Benchmark using simulated dataset</a:t>
            </a:r>
          </a:p>
        </p:txBody>
      </p:sp>
      <p:pic>
        <p:nvPicPr>
          <p:cNvPr id="4" name="Picture 3" descr="A diagram of different colors&#10;&#10;Description automatically generated">
            <a:extLst>
              <a:ext uri="{FF2B5EF4-FFF2-40B4-BE49-F238E27FC236}">
                <a16:creationId xmlns:a16="http://schemas.microsoft.com/office/drawing/2014/main" id="{E9A1E36E-59D6-C806-6043-C804133200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10" y="1417638"/>
            <a:ext cx="7772400" cy="4089440"/>
          </a:xfrm>
          <a:prstGeom prst="rect">
            <a:avLst/>
          </a:prstGeom>
        </p:spPr>
      </p:pic>
      <p:sp>
        <p:nvSpPr>
          <p:cNvPr id="5" name="Rectangle 4">
            <a:extLst>
              <a:ext uri="{FF2B5EF4-FFF2-40B4-BE49-F238E27FC236}">
                <a16:creationId xmlns:a16="http://schemas.microsoft.com/office/drawing/2014/main" id="{40F5B977-E7BD-143A-328E-33F3AE70B98E}"/>
              </a:ext>
            </a:extLst>
          </p:cNvPr>
          <p:cNvSpPr/>
          <p:nvPr/>
        </p:nvSpPr>
        <p:spPr>
          <a:xfrm>
            <a:off x="3972909" y="3547239"/>
            <a:ext cx="3972911" cy="2144110"/>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8EBDBF7-4055-EE22-81C8-4F56D739A178}"/>
              </a:ext>
            </a:extLst>
          </p:cNvPr>
          <p:cNvSpPr txBox="1"/>
          <p:nvPr/>
        </p:nvSpPr>
        <p:spPr>
          <a:xfrm>
            <a:off x="9017872" y="1464302"/>
            <a:ext cx="3074283" cy="2862322"/>
          </a:xfrm>
          <a:prstGeom prst="rect">
            <a:avLst/>
          </a:prstGeom>
          <a:noFill/>
        </p:spPr>
        <p:txBody>
          <a:bodyPr wrap="square" rtlCol="0">
            <a:spAutoFit/>
          </a:bodyPr>
          <a:lstStyle/>
          <a:p>
            <a:pPr marL="342900" indent="-342900">
              <a:buFont typeface="+mj-lt"/>
              <a:buAutoNum type="arabicPeriod"/>
            </a:pPr>
            <a:r>
              <a:rPr lang="en-US" b="0" i="0" dirty="0">
                <a:solidFill>
                  <a:srgbClr val="222222"/>
                </a:solidFill>
                <a:effectLst/>
                <a:highlight>
                  <a:srgbClr val="FFFFFF"/>
                </a:highlight>
                <a:latin typeface="Harding"/>
              </a:rPr>
              <a:t> A smooth probability for each single-cell to be in condition 1 is used to assign condition labels to cells</a:t>
            </a:r>
          </a:p>
          <a:p>
            <a:pPr marL="342900" indent="-342900">
              <a:buFont typeface="+mj-lt"/>
              <a:buAutoNum type="arabicPeriod"/>
            </a:pPr>
            <a:r>
              <a:rPr lang="en-US" b="0" i="0" dirty="0">
                <a:solidFill>
                  <a:srgbClr val="222222"/>
                </a:solidFill>
                <a:effectLst/>
                <a:highlight>
                  <a:srgbClr val="FFFFFF"/>
                </a:highlight>
                <a:latin typeface="Harding"/>
              </a:rPr>
              <a:t>Differential abundance testing methods are run counting the cells in each synthetic condition.</a:t>
            </a:r>
            <a:endParaRPr lang="en-US" dirty="0"/>
          </a:p>
          <a:p>
            <a:endParaRPr lang="en-US" dirty="0"/>
          </a:p>
        </p:txBody>
      </p:sp>
      <p:sp>
        <p:nvSpPr>
          <p:cNvPr id="3" name="TextBox 2">
            <a:extLst>
              <a:ext uri="{FF2B5EF4-FFF2-40B4-BE49-F238E27FC236}">
                <a16:creationId xmlns:a16="http://schemas.microsoft.com/office/drawing/2014/main" id="{53474B10-F642-006C-6AB3-91EDBC0F1486}"/>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36634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odays talk">
            <a:extLst>
              <a:ext uri="{FF2B5EF4-FFF2-40B4-BE49-F238E27FC236}">
                <a16:creationId xmlns:a16="http://schemas.microsoft.com/office/drawing/2014/main" id="{F692615E-C9E6-4D47-B09E-901F8EA65888}"/>
              </a:ext>
            </a:extLst>
          </p:cNvPr>
          <p:cNvSpPr txBox="1">
            <a:spLocks/>
          </p:cNvSpPr>
          <p:nvPr/>
        </p:nvSpPr>
        <p:spPr>
          <a:xfrm>
            <a:off x="0" y="0"/>
            <a:ext cx="12192000" cy="1098549"/>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6400" kern="1200">
                <a:solidFill>
                  <a:srgbClr val="011A99"/>
                </a:solidFill>
                <a:latin typeface="Avenir Black"/>
                <a:ea typeface="Avenir Black"/>
                <a:cs typeface="Avenir Black"/>
                <a:sym typeface="Avenir Black"/>
              </a:defRPr>
            </a:lvl1pPr>
          </a:lstStyle>
          <a:p>
            <a:r>
              <a:rPr lang="en-US" sz="3200" dirty="0"/>
              <a:t>Computational track schedule </a:t>
            </a:r>
          </a:p>
        </p:txBody>
      </p:sp>
      <p:sp>
        <p:nvSpPr>
          <p:cNvPr id="4" name="Text Placeholder 3">
            <a:extLst>
              <a:ext uri="{FF2B5EF4-FFF2-40B4-BE49-F238E27FC236}">
                <a16:creationId xmlns:a16="http://schemas.microsoft.com/office/drawing/2014/main" id="{53141786-CAE5-A671-8B12-D20A0EFD33A4}"/>
              </a:ext>
            </a:extLst>
          </p:cNvPr>
          <p:cNvSpPr>
            <a:spLocks noGrp="1"/>
          </p:cNvSpPr>
          <p:nvPr>
            <p:ph type="body" idx="1"/>
          </p:nvPr>
        </p:nvSpPr>
        <p:spPr/>
        <p:txBody>
          <a:bodyPr/>
          <a:lstStyle/>
          <a:p>
            <a:endParaRPr lang="en-US"/>
          </a:p>
        </p:txBody>
      </p:sp>
      <p:graphicFrame>
        <p:nvGraphicFramePr>
          <p:cNvPr id="6" name="Table 5">
            <a:extLst>
              <a:ext uri="{FF2B5EF4-FFF2-40B4-BE49-F238E27FC236}">
                <a16:creationId xmlns:a16="http://schemas.microsoft.com/office/drawing/2014/main" id="{505DDA63-E825-ECD2-CBEF-5BDE198A1A24}"/>
              </a:ext>
            </a:extLst>
          </p:cNvPr>
          <p:cNvGraphicFramePr>
            <a:graphicFrameLocks noGrp="1"/>
          </p:cNvGraphicFramePr>
          <p:nvPr>
            <p:extLst>
              <p:ext uri="{D42A27DB-BD31-4B8C-83A1-F6EECF244321}">
                <p14:modId xmlns:p14="http://schemas.microsoft.com/office/powerpoint/2010/main" val="3449177841"/>
              </p:ext>
            </p:extLst>
          </p:nvPr>
        </p:nvGraphicFramePr>
        <p:xfrm>
          <a:off x="735496" y="1232451"/>
          <a:ext cx="10618304" cy="4393098"/>
        </p:xfrm>
        <a:graphic>
          <a:graphicData uri="http://schemas.openxmlformats.org/drawingml/2006/table">
            <a:tbl>
              <a:tblPr>
                <a:tableStyleId>{2D5ABB26-0587-4C30-8999-92F81FD0307C}</a:tableStyleId>
              </a:tblPr>
              <a:tblGrid>
                <a:gridCol w="1354376">
                  <a:extLst>
                    <a:ext uri="{9D8B030D-6E8A-4147-A177-3AD203B41FA5}">
                      <a16:colId xmlns:a16="http://schemas.microsoft.com/office/drawing/2014/main" val="2524126227"/>
                    </a:ext>
                  </a:extLst>
                </a:gridCol>
                <a:gridCol w="4631964">
                  <a:extLst>
                    <a:ext uri="{9D8B030D-6E8A-4147-A177-3AD203B41FA5}">
                      <a16:colId xmlns:a16="http://schemas.microsoft.com/office/drawing/2014/main" val="1671282188"/>
                    </a:ext>
                  </a:extLst>
                </a:gridCol>
                <a:gridCol w="4631964">
                  <a:extLst>
                    <a:ext uri="{9D8B030D-6E8A-4147-A177-3AD203B41FA5}">
                      <a16:colId xmlns:a16="http://schemas.microsoft.com/office/drawing/2014/main" val="3630538084"/>
                    </a:ext>
                  </a:extLst>
                </a:gridCol>
              </a:tblGrid>
              <a:tr h="732183">
                <a:tc>
                  <a:txBody>
                    <a:bodyPr/>
                    <a:lstStyle/>
                    <a:p>
                      <a:pPr rtl="0" fontAlgn="b"/>
                      <a:endParaRPr lang="en-US" sz="1800" dirty="0">
                        <a:effectLst/>
                      </a:endParaRP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lgn="ctr" rtl="0" fontAlgn="b"/>
                      <a:r>
                        <a:rPr lang="en-US" sz="1800" dirty="0">
                          <a:effectLst/>
                        </a:rPr>
                        <a:t>Beginner</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lgn="ctr" rtl="0" fontAlgn="b"/>
                      <a:r>
                        <a:rPr lang="en-US" sz="1800" dirty="0">
                          <a:effectLst/>
                        </a:rPr>
                        <a:t>Advanced</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extLst>
                  <a:ext uri="{0D108BD9-81ED-4DB2-BD59-A6C34878D82A}">
                    <a16:rowId xmlns:a16="http://schemas.microsoft.com/office/drawing/2014/main" val="2366409014"/>
                  </a:ext>
                </a:extLst>
              </a:tr>
              <a:tr h="732183">
                <a:tc>
                  <a:txBody>
                    <a:bodyPr/>
                    <a:lstStyle/>
                    <a:p>
                      <a:pPr algn="ctr" rtl="0" fontAlgn="b"/>
                      <a:r>
                        <a:rPr lang="en-US" sz="1800" dirty="0">
                          <a:effectLst/>
                        </a:rPr>
                        <a:t>Monday</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lgn="ctr" rtl="0" fontAlgn="b"/>
                      <a:r>
                        <a:rPr lang="en-US" sz="1800" dirty="0">
                          <a:solidFill>
                            <a:schemeClr val="bg1">
                              <a:lumMod val="75000"/>
                            </a:schemeClr>
                          </a:solidFill>
                          <a:effectLst/>
                        </a:rPr>
                        <a:t>Preprocessing/QC</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800" dirty="0">
                          <a:solidFill>
                            <a:schemeClr val="bg1">
                              <a:lumMod val="75000"/>
                            </a:schemeClr>
                          </a:solidFill>
                          <a:effectLst/>
                        </a:rPr>
                        <a:t>Data integration/cell type annotation/DE</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39726407"/>
                  </a:ext>
                </a:extLst>
              </a:tr>
              <a:tr h="732183">
                <a:tc>
                  <a:txBody>
                    <a:bodyPr/>
                    <a:lstStyle/>
                    <a:p>
                      <a:pPr algn="ctr" rtl="0" fontAlgn="b"/>
                      <a:r>
                        <a:rPr lang="en-US" sz="1800">
                          <a:effectLst/>
                        </a:rPr>
                        <a:t>Tuesday</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lgn="ctr" rtl="0" fontAlgn="b"/>
                      <a:r>
                        <a:rPr lang="en-US" sz="1800" dirty="0">
                          <a:solidFill>
                            <a:schemeClr val="bg1">
                              <a:lumMod val="75000"/>
                            </a:schemeClr>
                          </a:solidFill>
                          <a:effectLst/>
                        </a:rPr>
                        <a:t>Clustering/DE/data integration/cell type annotation</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800" dirty="0">
                          <a:solidFill>
                            <a:schemeClr val="tx1"/>
                          </a:solidFill>
                          <a:effectLst/>
                        </a:rPr>
                        <a:t>multi-omics/DA</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1795544"/>
                  </a:ext>
                </a:extLst>
              </a:tr>
              <a:tr h="732183">
                <a:tc>
                  <a:txBody>
                    <a:bodyPr/>
                    <a:lstStyle/>
                    <a:p>
                      <a:pPr algn="ctr" rtl="0" fontAlgn="b"/>
                      <a:r>
                        <a:rPr lang="en-US" sz="1800">
                          <a:effectLst/>
                        </a:rPr>
                        <a:t>Wednesday</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gridSpan="2">
                  <a:txBody>
                    <a:bodyPr/>
                    <a:lstStyle/>
                    <a:p>
                      <a:pPr algn="ctr" rtl="0" fontAlgn="b"/>
                      <a:r>
                        <a:rPr lang="en-US" sz="1800" dirty="0">
                          <a:solidFill>
                            <a:schemeClr val="bg1">
                              <a:lumMod val="85000"/>
                            </a:schemeClr>
                          </a:solidFill>
                          <a:effectLst/>
                        </a:rPr>
                        <a:t>TCR/BCR/CITE-Seq</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668130068"/>
                  </a:ext>
                </a:extLst>
              </a:tr>
              <a:tr h="732183">
                <a:tc>
                  <a:txBody>
                    <a:bodyPr/>
                    <a:lstStyle/>
                    <a:p>
                      <a:pPr algn="ctr" rtl="0" fontAlgn="b"/>
                      <a:r>
                        <a:rPr lang="en-US" sz="1800">
                          <a:effectLst/>
                        </a:rPr>
                        <a:t>Thursday</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gridSpan="2">
                  <a:txBody>
                    <a:bodyPr/>
                    <a:lstStyle/>
                    <a:p>
                      <a:pPr algn="ctr" rtl="0" fontAlgn="b"/>
                      <a:r>
                        <a:rPr lang="en-US" sz="1800" dirty="0">
                          <a:solidFill>
                            <a:schemeClr val="bg1">
                              <a:lumMod val="85000"/>
                            </a:schemeClr>
                          </a:solidFill>
                          <a:effectLst/>
                        </a:rPr>
                        <a:t>Trajectory inference/cell-cell communication</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397938663"/>
                  </a:ext>
                </a:extLst>
              </a:tr>
              <a:tr h="732183">
                <a:tc>
                  <a:txBody>
                    <a:bodyPr/>
                    <a:lstStyle/>
                    <a:p>
                      <a:pPr algn="ctr" rtl="0" fontAlgn="b"/>
                      <a:r>
                        <a:rPr lang="en-US" sz="1800" dirty="0">
                          <a:effectLst/>
                        </a:rPr>
                        <a:t>Friday</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gridSpan="2">
                  <a:txBody>
                    <a:bodyPr/>
                    <a:lstStyle/>
                    <a:p>
                      <a:pPr algn="ctr" rtl="0" fontAlgn="b"/>
                      <a:r>
                        <a:rPr lang="en-US" sz="1800" dirty="0">
                          <a:solidFill>
                            <a:schemeClr val="bg1">
                              <a:lumMod val="85000"/>
                            </a:schemeClr>
                          </a:solidFill>
                          <a:effectLst/>
                        </a:rPr>
                        <a:t>project/presentation</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22359157"/>
                  </a:ext>
                </a:extLst>
              </a:tr>
            </a:tbl>
          </a:graphicData>
        </a:graphic>
      </p:graphicFrame>
    </p:spTree>
    <p:extLst>
      <p:ext uri="{BB962C8B-B14F-4D97-AF65-F5344CB8AC3E}">
        <p14:creationId xmlns:p14="http://schemas.microsoft.com/office/powerpoint/2010/main" val="17204572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DF04-B829-51D3-65A6-98FA6F596843}"/>
              </a:ext>
            </a:extLst>
          </p:cNvPr>
          <p:cNvSpPr>
            <a:spLocks noGrp="1"/>
          </p:cNvSpPr>
          <p:nvPr>
            <p:ph type="title"/>
          </p:nvPr>
        </p:nvSpPr>
        <p:spPr/>
        <p:txBody>
          <a:bodyPr/>
          <a:lstStyle/>
          <a:p>
            <a:r>
              <a:rPr lang="en-US" sz="3200" dirty="0">
                <a:solidFill>
                  <a:srgbClr val="011A99"/>
                </a:solidFill>
                <a:latin typeface="Avenir Black"/>
              </a:rPr>
              <a:t>Benchmark using simulated dataset</a:t>
            </a:r>
          </a:p>
        </p:txBody>
      </p:sp>
      <p:pic>
        <p:nvPicPr>
          <p:cNvPr id="4" name="Picture 3" descr="A diagram of different colors&#10;&#10;Description automatically generated">
            <a:extLst>
              <a:ext uri="{FF2B5EF4-FFF2-40B4-BE49-F238E27FC236}">
                <a16:creationId xmlns:a16="http://schemas.microsoft.com/office/drawing/2014/main" id="{E9A1E36E-59D6-C806-6043-C804133200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10" y="1417638"/>
            <a:ext cx="7772400" cy="4089440"/>
          </a:xfrm>
          <a:prstGeom prst="rect">
            <a:avLst/>
          </a:prstGeom>
        </p:spPr>
      </p:pic>
      <p:sp>
        <p:nvSpPr>
          <p:cNvPr id="7" name="TextBox 6">
            <a:extLst>
              <a:ext uri="{FF2B5EF4-FFF2-40B4-BE49-F238E27FC236}">
                <a16:creationId xmlns:a16="http://schemas.microsoft.com/office/drawing/2014/main" id="{F8EBDBF7-4055-EE22-81C8-4F56D739A178}"/>
              </a:ext>
            </a:extLst>
          </p:cNvPr>
          <p:cNvSpPr txBox="1"/>
          <p:nvPr/>
        </p:nvSpPr>
        <p:spPr>
          <a:xfrm>
            <a:off x="9017872" y="1464302"/>
            <a:ext cx="3074283" cy="4247317"/>
          </a:xfrm>
          <a:prstGeom prst="rect">
            <a:avLst/>
          </a:prstGeom>
          <a:noFill/>
        </p:spPr>
        <p:txBody>
          <a:bodyPr wrap="square" rtlCol="0">
            <a:spAutoFit/>
          </a:bodyPr>
          <a:lstStyle/>
          <a:p>
            <a:pPr marL="342900" indent="-342900">
              <a:buFont typeface="+mj-lt"/>
              <a:buAutoNum type="arabicPeriod"/>
            </a:pPr>
            <a:r>
              <a:rPr lang="en-US" b="0" i="0" dirty="0">
                <a:solidFill>
                  <a:srgbClr val="222222"/>
                </a:solidFill>
                <a:effectLst/>
                <a:highlight>
                  <a:srgbClr val="FFFFFF"/>
                </a:highlight>
                <a:latin typeface="Harding"/>
              </a:rPr>
              <a:t> A smooth probability for each single-cell to be in condition 1 is used to assign condition labels to cells</a:t>
            </a:r>
          </a:p>
          <a:p>
            <a:pPr marL="342900" indent="-342900">
              <a:buFont typeface="+mj-lt"/>
              <a:buAutoNum type="arabicPeriod"/>
            </a:pPr>
            <a:r>
              <a:rPr lang="en-US" b="0" i="0" dirty="0">
                <a:solidFill>
                  <a:srgbClr val="222222"/>
                </a:solidFill>
                <a:effectLst/>
                <a:highlight>
                  <a:srgbClr val="FFFFFF"/>
                </a:highlight>
                <a:latin typeface="Harding"/>
              </a:rPr>
              <a:t>Differential abundance testing methods are run counting the cells in each synthetic condition.</a:t>
            </a:r>
          </a:p>
          <a:p>
            <a:pPr marL="342900" indent="-342900">
              <a:buFont typeface="+mj-lt"/>
              <a:buAutoNum type="arabicPeriod"/>
            </a:pPr>
            <a:r>
              <a:rPr lang="en-US" b="0" i="0" dirty="0">
                <a:solidFill>
                  <a:srgbClr val="222222"/>
                </a:solidFill>
                <a:effectLst/>
                <a:highlight>
                  <a:srgbClr val="FFFFFF"/>
                </a:highlight>
                <a:latin typeface="Harding"/>
              </a:rPr>
              <a:t>The cells assigned to a predicted differential abundance region are compared to a ground truth differential abundance region</a:t>
            </a:r>
            <a:endParaRPr lang="en-US" dirty="0"/>
          </a:p>
        </p:txBody>
      </p:sp>
      <p:sp>
        <p:nvSpPr>
          <p:cNvPr id="3" name="TextBox 2">
            <a:extLst>
              <a:ext uri="{FF2B5EF4-FFF2-40B4-BE49-F238E27FC236}">
                <a16:creationId xmlns:a16="http://schemas.microsoft.com/office/drawing/2014/main" id="{9D404B77-64A0-AFFE-D6A7-677851409C62}"/>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41061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449AA-B93B-4E6C-DF84-7368AE092C1D}"/>
              </a:ext>
            </a:extLst>
          </p:cNvPr>
          <p:cNvSpPr>
            <a:spLocks noGrp="1"/>
          </p:cNvSpPr>
          <p:nvPr>
            <p:ph type="title"/>
          </p:nvPr>
        </p:nvSpPr>
        <p:spPr/>
        <p:txBody>
          <a:bodyPr/>
          <a:lstStyle/>
          <a:p>
            <a:endParaRPr lang="en-US"/>
          </a:p>
        </p:txBody>
      </p:sp>
      <p:pic>
        <p:nvPicPr>
          <p:cNvPr id="4" name="Picture 3" descr="A graph of different colored boxes&#10;&#10;Description automatically generated with medium confidence">
            <a:extLst>
              <a:ext uri="{FF2B5EF4-FFF2-40B4-BE49-F238E27FC236}">
                <a16:creationId xmlns:a16="http://schemas.microsoft.com/office/drawing/2014/main" id="{C62DB6E3-106E-C2C1-D088-8AF24C090E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8229" y="594468"/>
            <a:ext cx="8624395" cy="5369332"/>
          </a:xfrm>
          <a:prstGeom prst="rect">
            <a:avLst/>
          </a:prstGeom>
        </p:spPr>
      </p:pic>
      <p:sp>
        <p:nvSpPr>
          <p:cNvPr id="5" name="TextBox 4">
            <a:extLst>
              <a:ext uri="{FF2B5EF4-FFF2-40B4-BE49-F238E27FC236}">
                <a16:creationId xmlns:a16="http://schemas.microsoft.com/office/drawing/2014/main" id="{CBC4EA6A-FBB4-D23D-CCB9-53A1A2A463DD}"/>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6DD925FF-FA2F-D8CE-0BAC-EE009273FDE6}"/>
              </a:ext>
            </a:extLst>
          </p:cNvPr>
          <p:cNvSpPr txBox="1"/>
          <p:nvPr/>
        </p:nvSpPr>
        <p:spPr>
          <a:xfrm>
            <a:off x="9884979" y="846138"/>
            <a:ext cx="1697421" cy="2862322"/>
          </a:xfrm>
          <a:prstGeom prst="rect">
            <a:avLst/>
          </a:prstGeom>
          <a:noFill/>
        </p:spPr>
        <p:txBody>
          <a:bodyPr wrap="square" rtlCol="0">
            <a:spAutoFit/>
          </a:bodyPr>
          <a:lstStyle/>
          <a:p>
            <a:r>
              <a:rPr lang="en-US" dirty="0"/>
              <a:t>TPR: true positive rate</a:t>
            </a:r>
          </a:p>
          <a:p>
            <a:endParaRPr lang="en-US" dirty="0"/>
          </a:p>
          <a:p>
            <a:endParaRPr lang="en-US" dirty="0"/>
          </a:p>
          <a:p>
            <a:r>
              <a:rPr lang="en-US" dirty="0"/>
              <a:t>FDR: false discovery rate</a:t>
            </a:r>
          </a:p>
          <a:p>
            <a:endParaRPr lang="en-US" dirty="0"/>
          </a:p>
          <a:p>
            <a:r>
              <a:rPr lang="en-US" dirty="0"/>
              <a:t>Simulated a total of three datasets</a:t>
            </a:r>
          </a:p>
        </p:txBody>
      </p:sp>
    </p:spTree>
    <p:extLst>
      <p:ext uri="{BB962C8B-B14F-4D97-AF65-F5344CB8AC3E}">
        <p14:creationId xmlns:p14="http://schemas.microsoft.com/office/powerpoint/2010/main" val="37744333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9"/>
          <p:cNvSpPr txBox="1">
            <a:spLocks noGrp="1"/>
          </p:cNvSpPr>
          <p:nvPr>
            <p:ph type="title"/>
          </p:nvPr>
        </p:nvSpPr>
        <p:spPr>
          <a:prstGeom prst="rect">
            <a:avLst/>
          </a:prstGeom>
        </p:spPr>
        <p:txBody>
          <a:bodyPr spcFirstLastPara="1" vert="horz" wrap="square" lIns="121900" tIns="60933" rIns="121900" bIns="60933" numCol="1" anchor="ctr" anchorCtr="0" compatLnSpc="1">
            <a:prstTxWarp prst="textNoShape">
              <a:avLst/>
            </a:prstTxWarp>
            <a:normAutofit/>
          </a:bodyPr>
          <a:lstStyle/>
          <a:p>
            <a:r>
              <a:rPr lang="en-US" sz="3200" dirty="0">
                <a:solidFill>
                  <a:srgbClr val="011A99"/>
                </a:solidFill>
                <a:latin typeface="Avenir Black"/>
              </a:rPr>
              <a:t>Real world example using Milo</a:t>
            </a:r>
            <a:endParaRPr sz="3200" dirty="0">
              <a:solidFill>
                <a:srgbClr val="011A99"/>
              </a:solidFill>
              <a:latin typeface="Avenir Black"/>
            </a:endParaRPr>
          </a:p>
        </p:txBody>
      </p:sp>
      <p:pic>
        <p:nvPicPr>
          <p:cNvPr id="5" name="Picture 4" descr="A close-up of several different colored spots&#10;&#10;Description automatically generated">
            <a:extLst>
              <a:ext uri="{FF2B5EF4-FFF2-40B4-BE49-F238E27FC236}">
                <a16:creationId xmlns:a16="http://schemas.microsoft.com/office/drawing/2014/main" id="{3201277D-6C99-FC69-B8F4-9641085ED9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1058862"/>
            <a:ext cx="5613400" cy="5524500"/>
          </a:xfrm>
          <a:prstGeom prst="rect">
            <a:avLst/>
          </a:prstGeom>
        </p:spPr>
      </p:pic>
      <p:pic>
        <p:nvPicPr>
          <p:cNvPr id="7" name="Picture 6" descr="A diagram of a network&#10;&#10;Description automatically generated">
            <a:extLst>
              <a:ext uri="{FF2B5EF4-FFF2-40B4-BE49-F238E27FC236}">
                <a16:creationId xmlns:a16="http://schemas.microsoft.com/office/drawing/2014/main" id="{7D198B67-E085-E83A-B621-2C84DE5A74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5528" y="1213945"/>
            <a:ext cx="4717204" cy="5114624"/>
          </a:xfrm>
          <a:prstGeom prst="rect">
            <a:avLst/>
          </a:prstGeom>
        </p:spPr>
      </p:pic>
      <p:sp>
        <p:nvSpPr>
          <p:cNvPr id="8" name="Rectangle 7">
            <a:extLst>
              <a:ext uri="{FF2B5EF4-FFF2-40B4-BE49-F238E27FC236}">
                <a16:creationId xmlns:a16="http://schemas.microsoft.com/office/drawing/2014/main" id="{07B7D64E-4E16-B7EF-571F-91BD661EDE98}"/>
              </a:ext>
            </a:extLst>
          </p:cNvPr>
          <p:cNvSpPr/>
          <p:nvPr/>
        </p:nvSpPr>
        <p:spPr>
          <a:xfrm>
            <a:off x="11083159" y="1058862"/>
            <a:ext cx="499241" cy="358776"/>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9F7996D-063F-786C-70E0-650B2CDDDEC7}"/>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hart of different types of data&#10;&#10;Description automatically generated">
            <a:extLst>
              <a:ext uri="{FF2B5EF4-FFF2-40B4-BE49-F238E27FC236}">
                <a16:creationId xmlns:a16="http://schemas.microsoft.com/office/drawing/2014/main" id="{8FCA8DAB-4B0E-8597-E8EC-38EB2BDB59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9729" y="485090"/>
            <a:ext cx="4395044" cy="6098272"/>
          </a:xfrm>
          <a:prstGeom prst="rect">
            <a:avLst/>
          </a:prstGeom>
        </p:spPr>
      </p:pic>
      <p:sp>
        <p:nvSpPr>
          <p:cNvPr id="5" name="Rectangle 4">
            <a:extLst>
              <a:ext uri="{FF2B5EF4-FFF2-40B4-BE49-F238E27FC236}">
                <a16:creationId xmlns:a16="http://schemas.microsoft.com/office/drawing/2014/main" id="{B0D8519D-F1FE-3750-B047-B4DB4DA466AF}"/>
              </a:ext>
            </a:extLst>
          </p:cNvPr>
          <p:cNvSpPr/>
          <p:nvPr/>
        </p:nvSpPr>
        <p:spPr>
          <a:xfrm>
            <a:off x="1166648" y="5990897"/>
            <a:ext cx="646386" cy="709448"/>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6FFCC1F-8BF1-8F90-B90F-82AE7DB8633F}"/>
              </a:ext>
            </a:extLst>
          </p:cNvPr>
          <p:cNvSpPr/>
          <p:nvPr/>
        </p:nvSpPr>
        <p:spPr>
          <a:xfrm>
            <a:off x="1489841" y="274638"/>
            <a:ext cx="4374932" cy="876245"/>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7142B595-AC1B-937E-2904-9ED0409DD581}"/>
              </a:ext>
            </a:extLst>
          </p:cNvPr>
          <p:cNvCxnSpPr/>
          <p:nvPr/>
        </p:nvCxnSpPr>
        <p:spPr>
          <a:xfrm flipH="1">
            <a:off x="6558455" y="712760"/>
            <a:ext cx="182880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35E145A8-5C3C-896A-752E-67F3344F2000}"/>
              </a:ext>
            </a:extLst>
          </p:cNvPr>
          <p:cNvSpPr txBox="1"/>
          <p:nvPr/>
        </p:nvSpPr>
        <p:spPr>
          <a:xfrm>
            <a:off x="8434550" y="389594"/>
            <a:ext cx="3153103" cy="646331"/>
          </a:xfrm>
          <a:prstGeom prst="rect">
            <a:avLst/>
          </a:prstGeom>
          <a:noFill/>
        </p:spPr>
        <p:txBody>
          <a:bodyPr wrap="square" rtlCol="0">
            <a:spAutoFit/>
          </a:bodyPr>
          <a:lstStyle/>
          <a:p>
            <a:r>
              <a:rPr lang="en-US" b="0" i="0" dirty="0">
                <a:solidFill>
                  <a:srgbClr val="222222"/>
                </a:solidFill>
                <a:effectLst/>
                <a:highlight>
                  <a:srgbClr val="FFFFFF"/>
                </a:highlight>
                <a:latin typeface="Arial" panose="020B0604020202020204" pitchFamily="34" charset="0"/>
                <a:cs typeface="Arial" panose="020B0604020202020204" pitchFamily="34" charset="0"/>
              </a:rPr>
              <a:t>previously identified differentially abundant states</a:t>
            </a:r>
            <a:endParaRPr lang="en-US"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AA0A1586-9CF7-44E5-2CD7-33EBE43FCD91}"/>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cxnSp>
        <p:nvCxnSpPr>
          <p:cNvPr id="11" name="Straight Arrow Connector 10">
            <a:extLst>
              <a:ext uri="{FF2B5EF4-FFF2-40B4-BE49-F238E27FC236}">
                <a16:creationId xmlns:a16="http://schemas.microsoft.com/office/drawing/2014/main" id="{DB583926-B6A3-61E8-00B1-417819913350}"/>
              </a:ext>
            </a:extLst>
          </p:cNvPr>
          <p:cNvCxnSpPr/>
          <p:nvPr/>
        </p:nvCxnSpPr>
        <p:spPr>
          <a:xfrm flipH="1">
            <a:off x="6605750" y="3545298"/>
            <a:ext cx="182880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9B4FA579-4D40-A09F-DBDF-B9C177FC7C8A}"/>
              </a:ext>
            </a:extLst>
          </p:cNvPr>
          <p:cNvSpPr txBox="1"/>
          <p:nvPr/>
        </p:nvSpPr>
        <p:spPr>
          <a:xfrm>
            <a:off x="8434550" y="3294993"/>
            <a:ext cx="2554014" cy="923330"/>
          </a:xfrm>
          <a:prstGeom prst="rect">
            <a:avLst/>
          </a:prstGeom>
          <a:noFill/>
        </p:spPr>
        <p:txBody>
          <a:bodyPr wrap="square" rtlCol="0">
            <a:spAutoFit/>
          </a:bodyPr>
          <a:lstStyle/>
          <a:p>
            <a:r>
              <a:rPr lang="en-US" dirty="0"/>
              <a:t>Recover rare population changes</a:t>
            </a:r>
            <a:r>
              <a:rPr lang="en-US" dirty="0">
                <a:sym typeface="Wingdings" pitchFamily="2" charset="2"/>
              </a:rPr>
              <a:t> (only 24 cells)</a:t>
            </a:r>
            <a:endParaRPr lang="en-US" dirty="0"/>
          </a:p>
        </p:txBody>
      </p:sp>
      <p:cxnSp>
        <p:nvCxnSpPr>
          <p:cNvPr id="13" name="Straight Arrow Connector 12">
            <a:extLst>
              <a:ext uri="{FF2B5EF4-FFF2-40B4-BE49-F238E27FC236}">
                <a16:creationId xmlns:a16="http://schemas.microsoft.com/office/drawing/2014/main" id="{469311DF-C0C1-CE2A-6C29-ABC09C8D7B78}"/>
              </a:ext>
            </a:extLst>
          </p:cNvPr>
          <p:cNvCxnSpPr/>
          <p:nvPr/>
        </p:nvCxnSpPr>
        <p:spPr>
          <a:xfrm flipH="1">
            <a:off x="6605750" y="2546815"/>
            <a:ext cx="182880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02F3698C-0E83-61BC-DCA3-B267BC5207DD}"/>
              </a:ext>
            </a:extLst>
          </p:cNvPr>
          <p:cNvSpPr txBox="1"/>
          <p:nvPr/>
        </p:nvSpPr>
        <p:spPr>
          <a:xfrm>
            <a:off x="8434550" y="2144110"/>
            <a:ext cx="2711669" cy="923330"/>
          </a:xfrm>
          <a:prstGeom prst="rect">
            <a:avLst/>
          </a:prstGeom>
          <a:noFill/>
        </p:spPr>
        <p:txBody>
          <a:bodyPr wrap="square" rtlCol="0">
            <a:spAutoFit/>
          </a:bodyPr>
          <a:lstStyle/>
          <a:p>
            <a:r>
              <a:rPr lang="en-US" b="0" i="0" dirty="0">
                <a:solidFill>
                  <a:srgbClr val="222222"/>
                </a:solidFill>
                <a:effectLst/>
                <a:highlight>
                  <a:srgbClr val="FFFFFF"/>
                </a:highlight>
                <a:latin typeface="Arial" panose="020B0604020202020204" pitchFamily="34" charset="0"/>
                <a:cs typeface="Arial" panose="020B0604020202020204" pitchFamily="34" charset="0"/>
              </a:rPr>
              <a:t>identified an additional subset of these cells that were depleted with age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056977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troduction to the rapidly expanding world of single-cell transcriptomics…">
            <a:extLst>
              <a:ext uri="{FF2B5EF4-FFF2-40B4-BE49-F238E27FC236}">
                <a16:creationId xmlns:a16="http://schemas.microsoft.com/office/drawing/2014/main" id="{232ADE02-2C6C-FA73-9DF6-71C704FEC1C5}"/>
              </a:ext>
            </a:extLst>
          </p:cNvPr>
          <p:cNvSpPr txBox="1"/>
          <p:nvPr/>
        </p:nvSpPr>
        <p:spPr>
          <a:xfrm>
            <a:off x="618978" y="1164053"/>
            <a:ext cx="11573021" cy="4770533"/>
          </a:xfrm>
          <a:prstGeom prst="rect">
            <a:avLst/>
          </a:prstGeom>
          <a:ln w="12700">
            <a:miter lim="400000"/>
          </a:ln>
          <a:extLst>
            <a:ext uri="{C572A759-6A51-4108-AA02-DFA0A04FC94B}">
              <ma14:wrappingTextBoxFlag xmlns:ma14="http://schemas.microsoft.com/office/mac/drawingml/2011/main" xmlns="" val="1"/>
            </a:ext>
          </a:extLst>
        </p:spPr>
        <p:txBody>
          <a:bodyPr wrap="square" lIns="45718" tIns="45718" rIns="45718" bIns="45718">
            <a:spAutoFit/>
          </a:bodyPr>
          <a:lstStyle/>
          <a:p>
            <a:pPr>
              <a:buSzPct val="100000"/>
              <a:defRPr sz="2300"/>
            </a:pPr>
            <a:r>
              <a:rPr lang="en-US" sz="1600" dirty="0">
                <a:latin typeface="Arial" panose="020B0604020202020204" pitchFamily="34" charset="0"/>
                <a:ea typeface="Avenir Book" charset="0"/>
                <a:cs typeface="Arial" panose="020B0604020202020204" pitchFamily="34" charset="0"/>
              </a:rPr>
              <a:t>Yi, H., Plotkin, A. &amp; Stanley, N. Benchmarking differential abundance methods for finding condition-specific prototypical cells in multi-sample single-cell datasets. Genome Biol 25, 9 (2024). </a:t>
            </a:r>
            <a:r>
              <a:rPr lang="en-US" sz="1600" dirty="0">
                <a:latin typeface="Arial" panose="020B0604020202020204" pitchFamily="34" charset="0"/>
                <a:ea typeface="Avenir Book" charset="0"/>
                <a:cs typeface="Arial" panose="020B0604020202020204" pitchFamily="34" charset="0"/>
                <a:hlinkClick r:id="rId2"/>
              </a:rPr>
              <a:t>https://doi.org/10.1186/s13059-023-03143-0</a:t>
            </a:r>
            <a:endParaRPr lang="en-US" sz="1600" dirty="0">
              <a:latin typeface="Arial" panose="020B0604020202020204" pitchFamily="34" charset="0"/>
              <a:ea typeface="Avenir Book" charset="0"/>
              <a:cs typeface="Arial" panose="020B0604020202020204" pitchFamily="34" charset="0"/>
            </a:endParaRPr>
          </a:p>
          <a:p>
            <a:pPr>
              <a:buSzPct val="100000"/>
              <a:defRPr sz="2300"/>
            </a:pPr>
            <a:endParaRPr lang="en-US" sz="1600" dirty="0">
              <a:latin typeface="Arial" panose="020B0604020202020204" pitchFamily="34" charset="0"/>
              <a:ea typeface="Avenir Book" charset="0"/>
              <a:cs typeface="Arial" panose="020B0604020202020204" pitchFamily="34" charset="0"/>
            </a:endParaRPr>
          </a:p>
          <a:p>
            <a:pPr>
              <a:buSzPct val="100000"/>
              <a:defRPr sz="2300"/>
            </a:pPr>
            <a:r>
              <a:rPr lang="en-US" sz="1600" dirty="0" err="1">
                <a:latin typeface="Arial" panose="020B0604020202020204" pitchFamily="34" charset="0"/>
                <a:ea typeface="Avenir Book" charset="0"/>
                <a:cs typeface="Arial" panose="020B0604020202020204" pitchFamily="34" charset="0"/>
              </a:rPr>
              <a:t>Maity</a:t>
            </a:r>
            <a:r>
              <a:rPr lang="en-US" sz="1600" dirty="0">
                <a:latin typeface="Arial" panose="020B0604020202020204" pitchFamily="34" charset="0"/>
                <a:ea typeface="Avenir Book" charset="0"/>
                <a:cs typeface="Arial" panose="020B0604020202020204" pitchFamily="34" charset="0"/>
              </a:rPr>
              <a:t>, A.K., </a:t>
            </a:r>
            <a:r>
              <a:rPr lang="en-US" sz="1600" dirty="0" err="1">
                <a:latin typeface="Arial" panose="020B0604020202020204" pitchFamily="34" charset="0"/>
                <a:ea typeface="Avenir Book" charset="0"/>
                <a:cs typeface="Arial" panose="020B0604020202020204" pitchFamily="34" charset="0"/>
              </a:rPr>
              <a:t>Teschendorff</a:t>
            </a:r>
            <a:r>
              <a:rPr lang="en-US" sz="1600" dirty="0">
                <a:latin typeface="Arial" panose="020B0604020202020204" pitchFamily="34" charset="0"/>
                <a:ea typeface="Avenir Book" charset="0"/>
                <a:cs typeface="Arial" panose="020B0604020202020204" pitchFamily="34" charset="0"/>
              </a:rPr>
              <a:t>, A.E. Cell-attribute aware community detection improves differential abundance testing from single-cell RNA-Seq data. Nat </a:t>
            </a:r>
            <a:r>
              <a:rPr lang="en-US" sz="1600" dirty="0" err="1">
                <a:latin typeface="Arial" panose="020B0604020202020204" pitchFamily="34" charset="0"/>
                <a:ea typeface="Avenir Book" charset="0"/>
                <a:cs typeface="Arial" panose="020B0604020202020204" pitchFamily="34" charset="0"/>
              </a:rPr>
              <a:t>Commun</a:t>
            </a:r>
            <a:r>
              <a:rPr lang="en-US" sz="1600" dirty="0">
                <a:latin typeface="Arial" panose="020B0604020202020204" pitchFamily="34" charset="0"/>
                <a:ea typeface="Avenir Book" charset="0"/>
                <a:cs typeface="Arial" panose="020B0604020202020204" pitchFamily="34" charset="0"/>
              </a:rPr>
              <a:t> 14, 3244 (2023). </a:t>
            </a:r>
            <a:r>
              <a:rPr lang="en-US" sz="1600" dirty="0">
                <a:latin typeface="Arial" panose="020B0604020202020204" pitchFamily="34" charset="0"/>
                <a:ea typeface="Avenir Book" charset="0"/>
                <a:cs typeface="Arial" panose="020B0604020202020204" pitchFamily="34" charset="0"/>
                <a:hlinkClick r:id="rId3"/>
              </a:rPr>
              <a:t>https://doi.org/10.1038/s41467-023-39017-z</a:t>
            </a:r>
            <a:endParaRPr lang="en-US" sz="1600" dirty="0">
              <a:latin typeface="Arial" panose="020B0604020202020204" pitchFamily="34" charset="0"/>
              <a:ea typeface="Avenir Book" charset="0"/>
              <a:cs typeface="Arial" panose="020B0604020202020204" pitchFamily="34" charset="0"/>
            </a:endParaRPr>
          </a:p>
          <a:p>
            <a:pPr>
              <a:buSzPct val="100000"/>
              <a:defRPr sz="2300"/>
            </a:pPr>
            <a:endParaRPr lang="en-US" sz="1600" dirty="0">
              <a:latin typeface="Arial" panose="020B0604020202020204" pitchFamily="34" charset="0"/>
              <a:ea typeface="Avenir Book" charset="0"/>
              <a:cs typeface="Arial" panose="020B0604020202020204" pitchFamily="34" charset="0"/>
            </a:endParaRPr>
          </a:p>
          <a:p>
            <a:pPr>
              <a:buSzPct val="100000"/>
              <a:defRPr sz="2300"/>
            </a:pPr>
            <a:r>
              <a:rPr lang="en-US" sz="1600" dirty="0" err="1">
                <a:latin typeface="Arial" panose="020B0604020202020204" pitchFamily="34" charset="0"/>
                <a:ea typeface="Avenir Book" charset="0"/>
                <a:cs typeface="Arial" panose="020B0604020202020204" pitchFamily="34" charset="0"/>
              </a:rPr>
              <a:t>Reshef</a:t>
            </a:r>
            <a:r>
              <a:rPr lang="en-US" sz="1600" dirty="0">
                <a:latin typeface="Arial" panose="020B0604020202020204" pitchFamily="34" charset="0"/>
                <a:ea typeface="Avenir Book" charset="0"/>
                <a:cs typeface="Arial" panose="020B0604020202020204" pitchFamily="34" charset="0"/>
              </a:rPr>
              <a:t>, Y.A., </a:t>
            </a:r>
            <a:r>
              <a:rPr lang="en-US" sz="1600" dirty="0" err="1">
                <a:latin typeface="Arial" panose="020B0604020202020204" pitchFamily="34" charset="0"/>
                <a:ea typeface="Avenir Book" charset="0"/>
                <a:cs typeface="Arial" panose="020B0604020202020204" pitchFamily="34" charset="0"/>
              </a:rPr>
              <a:t>Rumker</a:t>
            </a:r>
            <a:r>
              <a:rPr lang="en-US" sz="1600" dirty="0">
                <a:latin typeface="Arial" panose="020B0604020202020204" pitchFamily="34" charset="0"/>
                <a:ea typeface="Avenir Book" charset="0"/>
                <a:cs typeface="Arial" panose="020B0604020202020204" pitchFamily="34" charset="0"/>
              </a:rPr>
              <a:t>, L., Kang, J.B. et al. Co-varying neighborhood analysis identifies cell populations associated with phenotypes of interest from single-cell transcriptomics. Nat </a:t>
            </a:r>
            <a:r>
              <a:rPr lang="en-US" sz="1600" dirty="0" err="1">
                <a:latin typeface="Arial" panose="020B0604020202020204" pitchFamily="34" charset="0"/>
                <a:ea typeface="Avenir Book" charset="0"/>
                <a:cs typeface="Arial" panose="020B0604020202020204" pitchFamily="34" charset="0"/>
              </a:rPr>
              <a:t>Biotechnol</a:t>
            </a:r>
            <a:r>
              <a:rPr lang="en-US" sz="1600" dirty="0">
                <a:latin typeface="Arial" panose="020B0604020202020204" pitchFamily="34" charset="0"/>
                <a:ea typeface="Avenir Book" charset="0"/>
                <a:cs typeface="Arial" panose="020B0604020202020204" pitchFamily="34" charset="0"/>
              </a:rPr>
              <a:t> 40, 355–363 (2022). </a:t>
            </a:r>
            <a:r>
              <a:rPr lang="en-US" sz="1600" dirty="0">
                <a:latin typeface="Arial" panose="020B0604020202020204" pitchFamily="34" charset="0"/>
                <a:ea typeface="Avenir Book" charset="0"/>
                <a:cs typeface="Arial" panose="020B0604020202020204" pitchFamily="34" charset="0"/>
                <a:hlinkClick r:id="rId4"/>
              </a:rPr>
              <a:t>https://doi.org/10.1038/s41587-021-01066-4</a:t>
            </a:r>
            <a:endParaRPr lang="en-US" sz="1600" dirty="0">
              <a:latin typeface="Arial" panose="020B0604020202020204" pitchFamily="34" charset="0"/>
              <a:ea typeface="Avenir Book" charset="0"/>
              <a:cs typeface="Arial" panose="020B0604020202020204" pitchFamily="34" charset="0"/>
            </a:endParaRPr>
          </a:p>
          <a:p>
            <a:pPr>
              <a:buSzPct val="100000"/>
              <a:defRPr sz="2300"/>
            </a:pPr>
            <a:endParaRPr lang="en-US" sz="1600" dirty="0">
              <a:latin typeface="Arial" panose="020B0604020202020204" pitchFamily="34" charset="0"/>
              <a:ea typeface="Avenir Book" charset="0"/>
              <a:cs typeface="Arial" panose="020B0604020202020204" pitchFamily="34" charset="0"/>
            </a:endParaRPr>
          </a:p>
          <a:p>
            <a:pPr>
              <a:buSzPct val="100000"/>
              <a:defRPr sz="2300"/>
            </a:pPr>
            <a:r>
              <a:rPr lang="en-US" sz="1600" b="0" i="0" dirty="0">
                <a:solidFill>
                  <a:srgbClr val="222222"/>
                </a:solidFill>
                <a:effectLst/>
                <a:highlight>
                  <a:srgbClr val="FFFFFF"/>
                </a:highlight>
                <a:latin typeface="Arial" panose="020B0604020202020204" pitchFamily="34" charset="0"/>
                <a:cs typeface="Arial" panose="020B0604020202020204" pitchFamily="34" charset="0"/>
              </a:rPr>
              <a:t>Burkhardt, D.B., Stanley, J.S., Tong, A. </a:t>
            </a:r>
            <a:r>
              <a:rPr lang="en-US" sz="16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600" b="0" i="0" dirty="0">
                <a:solidFill>
                  <a:srgbClr val="222222"/>
                </a:solidFill>
                <a:effectLst/>
                <a:highlight>
                  <a:srgbClr val="FFFFFF"/>
                </a:highlight>
                <a:latin typeface="Arial" panose="020B0604020202020204" pitchFamily="34" charset="0"/>
                <a:cs typeface="Arial" panose="020B0604020202020204" pitchFamily="34" charset="0"/>
              </a:rPr>
              <a:t> Quantifying the effect of experimental perturbations at single-cell resolution. </a:t>
            </a:r>
            <a:r>
              <a:rPr lang="en-US" sz="1600" b="0" i="1" dirty="0">
                <a:solidFill>
                  <a:srgbClr val="222222"/>
                </a:solidFill>
                <a:effectLst/>
                <a:highlight>
                  <a:srgbClr val="FFFFFF"/>
                </a:highlight>
                <a:latin typeface="Arial" panose="020B0604020202020204" pitchFamily="34" charset="0"/>
                <a:cs typeface="Arial" panose="020B0604020202020204" pitchFamily="34" charset="0"/>
              </a:rPr>
              <a:t>Nat </a:t>
            </a:r>
            <a:r>
              <a:rPr lang="en-US" sz="16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6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600" b="1" i="0" dirty="0">
                <a:solidFill>
                  <a:srgbClr val="222222"/>
                </a:solidFill>
                <a:effectLst/>
                <a:highlight>
                  <a:srgbClr val="FFFFFF"/>
                </a:highlight>
                <a:latin typeface="Arial" panose="020B0604020202020204" pitchFamily="34" charset="0"/>
                <a:cs typeface="Arial" panose="020B0604020202020204" pitchFamily="34" charset="0"/>
              </a:rPr>
              <a:t>39</a:t>
            </a:r>
            <a:r>
              <a:rPr lang="en-US" sz="1600" b="0" i="0" dirty="0">
                <a:solidFill>
                  <a:srgbClr val="222222"/>
                </a:solidFill>
                <a:effectLst/>
                <a:highlight>
                  <a:srgbClr val="FFFFFF"/>
                </a:highlight>
                <a:latin typeface="Arial" panose="020B0604020202020204" pitchFamily="34" charset="0"/>
                <a:cs typeface="Arial" panose="020B0604020202020204" pitchFamily="34" charset="0"/>
              </a:rPr>
              <a:t>, 619–629 (2021). https://</a:t>
            </a:r>
            <a:r>
              <a:rPr lang="en-US" sz="16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600" b="0" i="0" dirty="0">
                <a:solidFill>
                  <a:srgbClr val="222222"/>
                </a:solidFill>
                <a:effectLst/>
                <a:highlight>
                  <a:srgbClr val="FFFFFF"/>
                </a:highlight>
                <a:latin typeface="Arial" panose="020B0604020202020204" pitchFamily="34" charset="0"/>
                <a:cs typeface="Arial" panose="020B0604020202020204" pitchFamily="34" charset="0"/>
              </a:rPr>
              <a:t>/10.1038/s41587-020-00803-5Burkhardt, D.B., Stanley, J.S., Tong, A. et al. Quantifying the effect of experimental perturbations at single-cell resolution. Nat </a:t>
            </a:r>
            <a:r>
              <a:rPr lang="en-US" sz="1600" b="0" i="0"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600" b="0" i="0" dirty="0">
                <a:solidFill>
                  <a:srgbClr val="222222"/>
                </a:solidFill>
                <a:effectLst/>
                <a:highlight>
                  <a:srgbClr val="FFFFFF"/>
                </a:highlight>
                <a:latin typeface="Arial" panose="020B0604020202020204" pitchFamily="34" charset="0"/>
                <a:cs typeface="Arial" panose="020B0604020202020204" pitchFamily="34" charset="0"/>
              </a:rPr>
              <a:t> 39, 619–629 (2021). </a:t>
            </a:r>
            <a:r>
              <a:rPr lang="en-US" sz="1600" b="0" i="0" dirty="0">
                <a:solidFill>
                  <a:srgbClr val="222222"/>
                </a:solidFill>
                <a:effectLst/>
                <a:highlight>
                  <a:srgbClr val="FFFFFF"/>
                </a:highlight>
                <a:latin typeface="Arial" panose="020B0604020202020204" pitchFamily="34" charset="0"/>
                <a:cs typeface="Arial" panose="020B0604020202020204" pitchFamily="34" charset="0"/>
                <a:hlinkClick r:id="rId5"/>
              </a:rPr>
              <a:t>https://doi.org/10.1038/s41587-020-00803-5</a:t>
            </a:r>
            <a:endParaRPr lang="en-US" sz="1600" b="0" i="0" dirty="0">
              <a:solidFill>
                <a:srgbClr val="222222"/>
              </a:solidFill>
              <a:effectLst/>
              <a:highlight>
                <a:srgbClr val="FFFFFF"/>
              </a:highlight>
              <a:latin typeface="Arial" panose="020B0604020202020204" pitchFamily="34" charset="0"/>
              <a:cs typeface="Arial" panose="020B0604020202020204" pitchFamily="34" charset="0"/>
            </a:endParaRPr>
          </a:p>
          <a:p>
            <a:pPr>
              <a:buSzPct val="100000"/>
              <a:defRPr sz="2300"/>
            </a:pPr>
            <a:endParaRPr lang="en-US" sz="1600" dirty="0">
              <a:solidFill>
                <a:srgbClr val="222222"/>
              </a:solidFill>
              <a:highlight>
                <a:srgbClr val="FFFFFF"/>
              </a:highlight>
              <a:latin typeface="Arial" panose="020B0604020202020204" pitchFamily="34" charset="0"/>
              <a:ea typeface="Avenir Book" charset="0"/>
              <a:cs typeface="Arial" panose="020B0604020202020204" pitchFamily="34" charset="0"/>
            </a:endParaRPr>
          </a:p>
          <a:p>
            <a:pPr>
              <a:buSzPct val="100000"/>
              <a:defRPr sz="2300"/>
            </a:pPr>
            <a:r>
              <a:rPr lang="en-US" sz="1600" dirty="0">
                <a:latin typeface="Arial" panose="020B0604020202020204" pitchFamily="34" charset="0"/>
                <a:ea typeface="Avenir Book" charset="0"/>
                <a:cs typeface="Arial" panose="020B0604020202020204" pitchFamily="34" charset="0"/>
              </a:rPr>
              <a:t>Dann, E., Henderson, N.C., </a:t>
            </a:r>
            <a:r>
              <a:rPr lang="en-US" sz="1600" dirty="0" err="1">
                <a:latin typeface="Arial" panose="020B0604020202020204" pitchFamily="34" charset="0"/>
                <a:ea typeface="Avenir Book" charset="0"/>
                <a:cs typeface="Arial" panose="020B0604020202020204" pitchFamily="34" charset="0"/>
              </a:rPr>
              <a:t>Teichmann</a:t>
            </a:r>
            <a:r>
              <a:rPr lang="en-US" sz="1600" dirty="0">
                <a:latin typeface="Arial" panose="020B0604020202020204" pitchFamily="34" charset="0"/>
                <a:ea typeface="Avenir Book" charset="0"/>
                <a:cs typeface="Arial" panose="020B0604020202020204" pitchFamily="34" charset="0"/>
              </a:rPr>
              <a:t>, S.A. et al. Differential abundance testing on single-cell data using k-nearest neighbor graphs. Nat </a:t>
            </a:r>
            <a:r>
              <a:rPr lang="en-US" sz="1600" dirty="0" err="1">
                <a:latin typeface="Arial" panose="020B0604020202020204" pitchFamily="34" charset="0"/>
                <a:ea typeface="Avenir Book" charset="0"/>
                <a:cs typeface="Arial" panose="020B0604020202020204" pitchFamily="34" charset="0"/>
              </a:rPr>
              <a:t>Biotechnol</a:t>
            </a:r>
            <a:r>
              <a:rPr lang="en-US" sz="1600" dirty="0">
                <a:latin typeface="Arial" panose="020B0604020202020204" pitchFamily="34" charset="0"/>
                <a:ea typeface="Avenir Book" charset="0"/>
                <a:cs typeface="Arial" panose="020B0604020202020204" pitchFamily="34" charset="0"/>
              </a:rPr>
              <a:t> 40, 245–253 (2022). https://</a:t>
            </a:r>
            <a:r>
              <a:rPr lang="en-US" sz="1600" dirty="0" err="1">
                <a:latin typeface="Arial" panose="020B0604020202020204" pitchFamily="34" charset="0"/>
                <a:ea typeface="Avenir Book" charset="0"/>
                <a:cs typeface="Arial" panose="020B0604020202020204" pitchFamily="34" charset="0"/>
              </a:rPr>
              <a:t>doi.org</a:t>
            </a:r>
            <a:r>
              <a:rPr lang="en-US" sz="1600" dirty="0">
                <a:latin typeface="Arial" panose="020B0604020202020204" pitchFamily="34" charset="0"/>
                <a:ea typeface="Avenir Book" charset="0"/>
                <a:cs typeface="Arial" panose="020B0604020202020204" pitchFamily="34" charset="0"/>
              </a:rPr>
              <a:t>/10.1038/s41587-021-01033-z</a:t>
            </a:r>
          </a:p>
          <a:p>
            <a:pPr>
              <a:buSzPct val="100000"/>
              <a:defRPr sz="2300"/>
            </a:pPr>
            <a:br>
              <a:rPr lang="en-US" sz="1600" dirty="0">
                <a:latin typeface="Arial" panose="020B0604020202020204" pitchFamily="34" charset="0"/>
                <a:ea typeface="Avenir Book" charset="0"/>
                <a:cs typeface="Arial" panose="020B0604020202020204" pitchFamily="34" charset="0"/>
              </a:rPr>
            </a:br>
            <a:endParaRPr lang="en-US" sz="1600" dirty="0">
              <a:latin typeface="Arial" panose="020B0604020202020204" pitchFamily="34" charset="0"/>
              <a:ea typeface="Avenir Book" charset="0"/>
              <a:cs typeface="Arial" panose="020B0604020202020204" pitchFamily="34" charset="0"/>
            </a:endParaRPr>
          </a:p>
        </p:txBody>
      </p:sp>
      <p:sp>
        <p:nvSpPr>
          <p:cNvPr id="3" name="scRNA-Seq from fresh cells">
            <a:extLst>
              <a:ext uri="{FF2B5EF4-FFF2-40B4-BE49-F238E27FC236}">
                <a16:creationId xmlns:a16="http://schemas.microsoft.com/office/drawing/2014/main" id="{A12FADFF-7ABC-F04D-F028-AAE1F386F972}"/>
              </a:ext>
            </a:extLst>
          </p:cNvPr>
          <p:cNvSpPr txBox="1">
            <a:spLocks/>
          </p:cNvSpPr>
          <p:nvPr/>
        </p:nvSpPr>
        <p:spPr>
          <a:xfrm>
            <a:off x="0" y="21052"/>
            <a:ext cx="12191999" cy="1143001"/>
          </a:xfrm>
          <a:prstGeom prst="rect">
            <a:avLst/>
          </a:prstGeom>
        </p:spPr>
        <p:txBody>
          <a:bodyPr lIns="45719" tIns="45719" rIns="45719" bIns="45719" anchor="ctr">
            <a:normAutofit/>
          </a:bodyPr>
          <a:lstStyle>
            <a:lvl1pPr marL="0" marR="0" indent="0" algn="ctr" defTabSz="914400" latinLnBrk="0">
              <a:lnSpc>
                <a:spcPct val="100000"/>
              </a:lnSpc>
              <a:spcBef>
                <a:spcPts val="0"/>
              </a:spcBef>
              <a:spcAft>
                <a:spcPts val="0"/>
              </a:spcAft>
              <a:buClrTx/>
              <a:buSzTx/>
              <a:buFontTx/>
              <a:buNone/>
              <a:tabLst/>
              <a:defRPr sz="6400" b="0" i="0" u="none" strike="noStrike" cap="none" spc="0" baseline="0">
                <a:ln>
                  <a:noFill/>
                </a:ln>
                <a:solidFill>
                  <a:srgbClr val="011A99"/>
                </a:solidFill>
                <a:uFillTx/>
                <a:latin typeface="Avenir Black"/>
                <a:ea typeface="Avenir Black"/>
                <a:cs typeface="Avenir Black"/>
                <a:sym typeface="Avenir Black"/>
              </a:defRPr>
            </a:lvl1pPr>
            <a:lvl2pPr marL="0" marR="0" indent="1143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2286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3429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4572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5715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6858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8001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9144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a:lstStyle>
          <a:p>
            <a:r>
              <a:rPr lang="en-US" sz="3200" kern="0" dirty="0"/>
              <a:t>Recent helpful articles on differential abundance methods</a:t>
            </a:r>
          </a:p>
        </p:txBody>
      </p:sp>
    </p:spTree>
    <p:extLst>
      <p:ext uri="{BB962C8B-B14F-4D97-AF65-F5344CB8AC3E}">
        <p14:creationId xmlns:p14="http://schemas.microsoft.com/office/powerpoint/2010/main" val="31794132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troduction to the rapidly expanding world of single-cell transcriptomics…"/>
          <p:cNvSpPr txBox="1"/>
          <p:nvPr/>
        </p:nvSpPr>
        <p:spPr>
          <a:xfrm>
            <a:off x="665261" y="2075364"/>
            <a:ext cx="10678242" cy="2677652"/>
          </a:xfrm>
          <a:prstGeom prst="rect">
            <a:avLst/>
          </a:prstGeom>
          <a:ln w="12700">
            <a:miter lim="400000"/>
          </a:ln>
          <a:extLst>
            <a:ext uri="{C572A759-6A51-4108-AA02-DFA0A04FC94B}">
              <ma14:wrappingTextBoxFlag xmlns:ma14="http://schemas.microsoft.com/office/mac/drawingml/2011/main" xmlns="" val="1"/>
            </a:ext>
          </a:extLst>
        </p:spPr>
        <p:txBody>
          <a:bodyPr wrap="square" lIns="45718" tIns="45718" rIns="45718" bIns="45718">
            <a:spAutoFit/>
          </a:bodyPr>
          <a:lstStyle/>
          <a:p>
            <a:pPr marL="228599" indent="-228599">
              <a:buSzPct val="100000"/>
              <a:buChar char="•"/>
              <a:defRPr sz="2300"/>
            </a:pPr>
            <a:r>
              <a:rPr lang="en-US" sz="2400" dirty="0">
                <a:latin typeface="Avenir Book" charset="0"/>
                <a:ea typeface="Avenir Book" charset="0"/>
                <a:cs typeface="Avenir Book" charset="0"/>
              </a:rPr>
              <a:t>Motivation </a:t>
            </a:r>
          </a:p>
          <a:p>
            <a:pPr>
              <a:buSzPct val="100000"/>
              <a:defRPr sz="2300"/>
            </a:pPr>
            <a:endParaRPr lang="en-US" sz="2400" dirty="0">
              <a:latin typeface="Avenir Book" charset="0"/>
              <a:ea typeface="Avenir Book" charset="0"/>
              <a:cs typeface="Avenir Book" charset="0"/>
              <a:sym typeface="Avenir Heavy"/>
            </a:endParaRPr>
          </a:p>
          <a:p>
            <a:pPr marL="228599" indent="-228599">
              <a:buSzPct val="100000"/>
              <a:buFontTx/>
              <a:buChar char="•"/>
              <a:defRPr sz="2300"/>
            </a:pPr>
            <a:r>
              <a:rPr lang="en-US" sz="2400" dirty="0">
                <a:latin typeface="Avenir Book" charset="0"/>
                <a:ea typeface="Avenir Book" charset="0"/>
                <a:cs typeface="Avenir Book" charset="0"/>
                <a:sym typeface="Avenir Heavy"/>
              </a:rPr>
              <a:t>Computational approaches to differential abundance (DA) testing</a:t>
            </a:r>
          </a:p>
          <a:p>
            <a:pPr marL="228599" indent="-228599">
              <a:buSzPct val="100000"/>
              <a:buFontTx/>
              <a:buChar char="•"/>
              <a:defRPr sz="2300"/>
            </a:pPr>
            <a:endParaRPr lang="en-US" sz="2400" dirty="0">
              <a:latin typeface="Avenir Book" charset="0"/>
              <a:ea typeface="Avenir Book" charset="0"/>
              <a:cs typeface="Avenir Book" charset="0"/>
              <a:sym typeface="Avenir Heavy"/>
            </a:endParaRPr>
          </a:p>
          <a:p>
            <a:pPr marL="228599" indent="-228599">
              <a:buSzPct val="100000"/>
              <a:buFontTx/>
              <a:buChar char="•"/>
              <a:defRPr sz="2300"/>
            </a:pPr>
            <a:r>
              <a:rPr lang="en-US" sz="2400" dirty="0">
                <a:latin typeface="Avenir Book" charset="0"/>
                <a:ea typeface="Avenir Book" charset="0"/>
                <a:cs typeface="Avenir Book" charset="0"/>
                <a:sym typeface="Avenir Heavy"/>
              </a:rPr>
              <a:t>Examples</a:t>
            </a:r>
          </a:p>
          <a:p>
            <a:pPr marL="228599" indent="-228599">
              <a:buSzPct val="100000"/>
              <a:buFontTx/>
              <a:buChar char="•"/>
              <a:defRPr sz="2300"/>
            </a:pPr>
            <a:endParaRPr lang="en-US" sz="2400" dirty="0">
              <a:latin typeface="Avenir Book" charset="0"/>
              <a:ea typeface="Avenir Book" charset="0"/>
              <a:cs typeface="Avenir Book" charset="0"/>
              <a:sym typeface="Avenir Heavy"/>
            </a:endParaRPr>
          </a:p>
          <a:p>
            <a:pPr>
              <a:buSzPct val="100000"/>
              <a:defRPr sz="2300"/>
            </a:pPr>
            <a:endParaRPr lang="en-US" sz="2400" dirty="0">
              <a:latin typeface="Avenir Book" charset="0"/>
              <a:ea typeface="Avenir Book" charset="0"/>
              <a:cs typeface="Avenir Book" charset="0"/>
              <a:sym typeface="Avenir Heavy"/>
            </a:endParaRPr>
          </a:p>
        </p:txBody>
      </p:sp>
      <p:sp>
        <p:nvSpPr>
          <p:cNvPr id="5" name="scRNA-Seq from fresh cells"/>
          <p:cNvSpPr txBox="1">
            <a:spLocks/>
          </p:cNvSpPr>
          <p:nvPr/>
        </p:nvSpPr>
        <p:spPr>
          <a:xfrm>
            <a:off x="0" y="21052"/>
            <a:ext cx="12191999" cy="1143001"/>
          </a:xfrm>
          <a:prstGeom prst="rect">
            <a:avLst/>
          </a:prstGeom>
        </p:spPr>
        <p:txBody>
          <a:bodyPr lIns="45719" tIns="45719" rIns="45719" bIns="45719" anchor="ctr">
            <a:normAutofit/>
          </a:bodyPr>
          <a:lstStyle>
            <a:lvl1pPr marL="0" marR="0" indent="0" algn="ctr" defTabSz="914400" latinLnBrk="0">
              <a:lnSpc>
                <a:spcPct val="100000"/>
              </a:lnSpc>
              <a:spcBef>
                <a:spcPts val="0"/>
              </a:spcBef>
              <a:spcAft>
                <a:spcPts val="0"/>
              </a:spcAft>
              <a:buClrTx/>
              <a:buSzTx/>
              <a:buFontTx/>
              <a:buNone/>
              <a:tabLst/>
              <a:defRPr sz="6400" b="0" i="0" u="none" strike="noStrike" cap="none" spc="0" baseline="0">
                <a:ln>
                  <a:noFill/>
                </a:ln>
                <a:solidFill>
                  <a:srgbClr val="011A99"/>
                </a:solidFill>
                <a:uFillTx/>
                <a:latin typeface="Avenir Black"/>
                <a:ea typeface="Avenir Black"/>
                <a:cs typeface="Avenir Black"/>
                <a:sym typeface="Avenir Black"/>
              </a:defRPr>
            </a:lvl1pPr>
            <a:lvl2pPr marL="0" marR="0" indent="1143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2286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3429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4572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5715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6858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8001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9144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a:lstStyle>
          <a:p>
            <a:r>
              <a:rPr lang="en-US" sz="3200" kern="0" dirty="0"/>
              <a:t>Today’s Outline</a:t>
            </a:r>
          </a:p>
        </p:txBody>
      </p:sp>
    </p:spTree>
    <p:extLst>
      <p:ext uri="{BB962C8B-B14F-4D97-AF65-F5344CB8AC3E}">
        <p14:creationId xmlns:p14="http://schemas.microsoft.com/office/powerpoint/2010/main" val="1524725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4">
                                            <p:txEl>
                                              <p:pRg st="2" end="2"/>
                                            </p:txEl>
                                          </p:spTgt>
                                        </p:tgtEl>
                                        <p:attrNameLst>
                                          <p:attrName>style.opacity</p:attrName>
                                        </p:attrNameLst>
                                      </p:cBhvr>
                                      <p:to>
                                        <p:strVal val="0.5"/>
                                      </p:to>
                                    </p:set>
                                    <p:animEffect filter="image" prLst="opacity: 0.5">
                                      <p:cBhvr rctx="IE">
                                        <p:cTn id="7" dur="indefinite"/>
                                        <p:tgtEl>
                                          <p:spTgt spid="4">
                                            <p:txEl>
                                              <p:pRg st="2" end="2"/>
                                            </p:txEl>
                                          </p:spTgt>
                                        </p:tgtEl>
                                      </p:cBhvr>
                                    </p:animEffect>
                                  </p:childTnLst>
                                </p:cTn>
                              </p:par>
                              <p:par>
                                <p:cTn id="8" presetID="9" presetClass="emph" presetSubtype="0" nodeType="withEffect">
                                  <p:stCondLst>
                                    <p:cond delay="0"/>
                                  </p:stCondLst>
                                  <p:childTnLst>
                                    <p:set>
                                      <p:cBhvr>
                                        <p:cTn id="9" dur="indefinite"/>
                                        <p:tgtEl>
                                          <p:spTgt spid="4">
                                            <p:txEl>
                                              <p:pRg st="4" end="4"/>
                                            </p:txEl>
                                          </p:spTgt>
                                        </p:tgtEl>
                                        <p:attrNameLst>
                                          <p:attrName>style.opacity</p:attrName>
                                        </p:attrNameLst>
                                      </p:cBhvr>
                                      <p:to>
                                        <p:strVal val="0.5"/>
                                      </p:to>
                                    </p:set>
                                    <p:animEffect filter="image" prLst="opacity: 0.5">
                                      <p:cBhvr rctx="IE">
                                        <p:cTn id="10" dur="indefinite"/>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odays talk">
            <a:extLst>
              <a:ext uri="{FF2B5EF4-FFF2-40B4-BE49-F238E27FC236}">
                <a16:creationId xmlns:a16="http://schemas.microsoft.com/office/drawing/2014/main" id="{0A35A8E2-7EF2-6A08-152B-532E792F970E}"/>
              </a:ext>
            </a:extLst>
          </p:cNvPr>
          <p:cNvSpPr txBox="1">
            <a:spLocks/>
          </p:cNvSpPr>
          <p:nvPr/>
        </p:nvSpPr>
        <p:spPr>
          <a:xfrm>
            <a:off x="0" y="0"/>
            <a:ext cx="12192000" cy="1098549"/>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6400" kern="1200">
                <a:solidFill>
                  <a:srgbClr val="011A99"/>
                </a:solidFill>
                <a:latin typeface="Avenir Black"/>
                <a:ea typeface="Avenir Black"/>
                <a:cs typeface="Avenir Black"/>
                <a:sym typeface="Avenir Black"/>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11A99"/>
                </a:solidFill>
                <a:effectLst/>
                <a:uLnTx/>
                <a:uFillTx/>
                <a:latin typeface="Avenir Black"/>
                <a:sym typeface="Avenir Black"/>
              </a:rPr>
              <a:t>When do we </a:t>
            </a:r>
            <a:r>
              <a:rPr lang="en-US" sz="3200" dirty="0"/>
              <a:t>use </a:t>
            </a:r>
            <a:r>
              <a:rPr kumimoji="0" lang="en-US" sz="3200" b="0" i="0" u="none" strike="noStrike" kern="1200" cap="none" spc="0" normalizeH="0" baseline="0" noProof="0" dirty="0">
                <a:ln>
                  <a:noFill/>
                </a:ln>
                <a:solidFill>
                  <a:srgbClr val="011A99"/>
                </a:solidFill>
                <a:effectLst/>
                <a:uLnTx/>
                <a:uFillTx/>
                <a:latin typeface="Avenir Black"/>
                <a:sym typeface="Avenir Black"/>
              </a:rPr>
              <a:t>differential abundance analysis?</a:t>
            </a:r>
          </a:p>
        </p:txBody>
      </p:sp>
      <p:sp>
        <p:nvSpPr>
          <p:cNvPr id="3" name="TextBox 2">
            <a:extLst>
              <a:ext uri="{FF2B5EF4-FFF2-40B4-BE49-F238E27FC236}">
                <a16:creationId xmlns:a16="http://schemas.microsoft.com/office/drawing/2014/main" id="{E415D963-7CC1-1F9E-FD40-F619C3080055}"/>
              </a:ext>
            </a:extLst>
          </p:cNvPr>
          <p:cNvSpPr txBox="1"/>
          <p:nvPr/>
        </p:nvSpPr>
        <p:spPr>
          <a:xfrm>
            <a:off x="1134533" y="1422400"/>
            <a:ext cx="10938934" cy="2554545"/>
          </a:xfrm>
          <a:prstGeom prst="rect">
            <a:avLst/>
          </a:prstGeom>
          <a:noFill/>
        </p:spPr>
        <p:txBody>
          <a:bodyPr wrap="square" rtlCol="0">
            <a:spAutoFit/>
          </a:bodyPr>
          <a:lstStyle/>
          <a:p>
            <a:pPr marL="285750" indent="-285750">
              <a:buFont typeface="Arial" panose="020B0604020202020204" pitchFamily="34" charset="0"/>
              <a:buChar char="•"/>
            </a:pPr>
            <a:r>
              <a:rPr lang="en-US" sz="3200" dirty="0"/>
              <a:t>Identify cellular correlates of particular clinical or experimental outcomes</a:t>
            </a:r>
          </a:p>
          <a:p>
            <a:pPr marL="285750" indent="-285750">
              <a:buFont typeface="Arial" panose="020B0604020202020204" pitchFamily="34" charset="0"/>
              <a:buChar char="•"/>
            </a:pPr>
            <a:r>
              <a:rPr lang="en-US" sz="3200" dirty="0"/>
              <a:t>identify subgroups of cells whose abundances change significantly in response to disease progression or perturbation </a:t>
            </a:r>
          </a:p>
        </p:txBody>
      </p:sp>
    </p:spTree>
    <p:extLst>
      <p:ext uri="{BB962C8B-B14F-4D97-AF65-F5344CB8AC3E}">
        <p14:creationId xmlns:p14="http://schemas.microsoft.com/office/powerpoint/2010/main" val="382444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odays talk">
            <a:extLst>
              <a:ext uri="{FF2B5EF4-FFF2-40B4-BE49-F238E27FC236}">
                <a16:creationId xmlns:a16="http://schemas.microsoft.com/office/drawing/2014/main" id="{701726B0-2C62-5540-9807-F10A0ED32C0C}"/>
              </a:ext>
            </a:extLst>
          </p:cNvPr>
          <p:cNvSpPr txBox="1">
            <a:spLocks/>
          </p:cNvSpPr>
          <p:nvPr/>
        </p:nvSpPr>
        <p:spPr>
          <a:xfrm>
            <a:off x="0" y="0"/>
            <a:ext cx="12192000" cy="1098549"/>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6400" kern="1200">
                <a:solidFill>
                  <a:srgbClr val="011A99"/>
                </a:solidFill>
                <a:latin typeface="Avenir Black"/>
                <a:ea typeface="Avenir Black"/>
                <a:cs typeface="Avenir Black"/>
                <a:sym typeface="Avenir Black"/>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11A99"/>
                </a:solidFill>
                <a:effectLst/>
                <a:uLnTx/>
                <a:uFillTx/>
                <a:latin typeface="Avenir Black"/>
                <a:sym typeface="Avenir Black"/>
              </a:rPr>
              <a:t>Differential abundance testing illustration</a:t>
            </a:r>
          </a:p>
        </p:txBody>
      </p:sp>
      <p:sp>
        <p:nvSpPr>
          <p:cNvPr id="3" name="Rectangle 2">
            <a:extLst>
              <a:ext uri="{FF2B5EF4-FFF2-40B4-BE49-F238E27FC236}">
                <a16:creationId xmlns:a16="http://schemas.microsoft.com/office/drawing/2014/main" id="{8C780154-86A4-877E-3BF5-9461A76302B7}"/>
              </a:ext>
            </a:extLst>
          </p:cNvPr>
          <p:cNvSpPr/>
          <p:nvPr/>
        </p:nvSpPr>
        <p:spPr>
          <a:xfrm>
            <a:off x="4351868" y="6591526"/>
            <a:ext cx="7785168" cy="276999"/>
          </a:xfrm>
          <a:prstGeom prst="rect">
            <a:avLst/>
          </a:prstGeom>
        </p:spPr>
        <p:txBody>
          <a:bodyPr wrap="square">
            <a:spAutoFit/>
          </a:bodyPr>
          <a:lstStyle/>
          <a:p>
            <a:pPr algn="r" eaLnBrk="1" fontAlgn="auto" hangingPunct="1">
              <a:spcBef>
                <a:spcPts val="0"/>
              </a:spcBef>
              <a:spcAft>
                <a:spcPts val="0"/>
              </a:spcAft>
              <a:defRPr/>
            </a:pPr>
            <a:r>
              <a:rPr lang="fr-FR" sz="1200" dirty="0" err="1">
                <a:solidFill>
                  <a:prstClr val="black"/>
                </a:solidFill>
                <a:latin typeface="Avenir" panose="02000503020000020003" pitchFamily="2" charset="0"/>
                <a:ea typeface="+mn-ea"/>
                <a:cs typeface="+mn-cs"/>
              </a:rPr>
              <a:t>Plotkin</a:t>
            </a:r>
            <a:r>
              <a:rPr kumimoji="0" lang="fr-FR" sz="1200" b="0" i="0" u="none" strike="noStrike" kern="1200" cap="none" spc="0" normalizeH="0" baseline="0" noProof="0" dirty="0">
                <a:ln>
                  <a:noFill/>
                </a:ln>
                <a:solidFill>
                  <a:prstClr val="black"/>
                </a:solidFill>
                <a:effectLst/>
                <a:uLnTx/>
                <a:uFillTx/>
                <a:latin typeface="Avenir" panose="02000503020000020003" pitchFamily="2" charset="0"/>
                <a:ea typeface="+mn-ea"/>
                <a:cs typeface="+mn-cs"/>
              </a:rPr>
              <a:t> et al. (2024) </a:t>
            </a:r>
            <a:r>
              <a:rPr kumimoji="0" lang="fr-FR" sz="1200" b="0" i="0" u="none" strike="noStrike" kern="1200" cap="none" spc="0" normalizeH="0" baseline="0" noProof="0" dirty="0" err="1">
                <a:ln>
                  <a:noFill/>
                </a:ln>
                <a:solidFill>
                  <a:prstClr val="black"/>
                </a:solidFill>
                <a:effectLst/>
                <a:uLnTx/>
                <a:uFillTx/>
                <a:latin typeface="Avenir" panose="02000503020000020003" pitchFamily="2" charset="0"/>
                <a:ea typeface="+mn-ea"/>
                <a:cs typeface="+mn-cs"/>
              </a:rPr>
              <a:t>Genome</a:t>
            </a:r>
            <a:r>
              <a:rPr kumimoji="0" lang="fr-FR" sz="1200" b="0" i="0" u="none" strike="noStrike" kern="1200" cap="none" spc="0" normalizeH="0" baseline="0" noProof="0" dirty="0">
                <a:ln>
                  <a:noFill/>
                </a:ln>
                <a:solidFill>
                  <a:prstClr val="black"/>
                </a:solidFill>
                <a:effectLst/>
                <a:uLnTx/>
                <a:uFillTx/>
                <a:latin typeface="Avenir" panose="02000503020000020003" pitchFamily="2" charset="0"/>
                <a:ea typeface="+mn-ea"/>
                <a:cs typeface="+mn-cs"/>
              </a:rPr>
              <a:t> </a:t>
            </a:r>
            <a:r>
              <a:rPr kumimoji="0" lang="fr-FR" sz="1200" b="0" i="0" u="none" strike="noStrike" kern="1200" cap="none" spc="0" normalizeH="0" baseline="0" noProof="0" dirty="0" err="1">
                <a:ln>
                  <a:noFill/>
                </a:ln>
                <a:solidFill>
                  <a:prstClr val="black"/>
                </a:solidFill>
                <a:effectLst/>
                <a:uLnTx/>
                <a:uFillTx/>
                <a:latin typeface="Avenir" panose="02000503020000020003" pitchFamily="2" charset="0"/>
                <a:ea typeface="+mn-ea"/>
                <a:cs typeface="+mn-cs"/>
              </a:rPr>
              <a:t>Biology</a:t>
            </a:r>
            <a:r>
              <a:rPr kumimoji="0" lang="fr-FR" sz="1200" b="0" i="0" u="none" strike="noStrike" kern="1200" cap="none" spc="0" normalizeH="0" baseline="0" noProof="0" dirty="0">
                <a:ln>
                  <a:noFill/>
                </a:ln>
                <a:solidFill>
                  <a:prstClr val="black"/>
                </a:solidFill>
                <a:effectLst/>
                <a:uLnTx/>
                <a:uFillTx/>
                <a:latin typeface="Avenir" panose="02000503020000020003" pitchFamily="2" charset="0"/>
                <a:ea typeface="+mn-ea"/>
                <a:cs typeface="+mn-cs"/>
              </a:rPr>
              <a:t> </a:t>
            </a:r>
            <a:r>
              <a:rPr kumimoji="0" lang="fr-FR" sz="1200" b="0" i="0" u="none" strike="noStrike" kern="1200" cap="none" spc="0" normalizeH="0" baseline="0" noProof="0" dirty="0" err="1">
                <a:ln>
                  <a:noFill/>
                </a:ln>
                <a:solidFill>
                  <a:prstClr val="black"/>
                </a:solidFill>
                <a:effectLst/>
                <a:uLnTx/>
                <a:uFillTx/>
                <a:latin typeface="Avenir" panose="02000503020000020003" pitchFamily="2" charset="0"/>
                <a:ea typeface="+mn-ea"/>
                <a:cs typeface="+mn-cs"/>
              </a:rPr>
              <a:t>Genome</a:t>
            </a:r>
            <a:r>
              <a:rPr kumimoji="0" lang="fr-FR" sz="1200" b="0" i="0" u="none" strike="noStrike" kern="1200" cap="none" spc="0" normalizeH="0" baseline="0" noProof="0" dirty="0">
                <a:ln>
                  <a:noFill/>
                </a:ln>
                <a:solidFill>
                  <a:prstClr val="black"/>
                </a:solidFill>
                <a:effectLst/>
                <a:uLnTx/>
                <a:uFillTx/>
                <a:latin typeface="Avenir" panose="02000503020000020003" pitchFamily="2" charset="0"/>
                <a:ea typeface="+mn-ea"/>
                <a:cs typeface="+mn-cs"/>
              </a:rPr>
              <a:t> Biol 25, 9 (2024). https://</a:t>
            </a:r>
            <a:r>
              <a:rPr kumimoji="0" lang="fr-FR" sz="1200" b="0" i="0" u="none" strike="noStrike" kern="1200" cap="none" spc="0" normalizeH="0" baseline="0" noProof="0" dirty="0" err="1">
                <a:ln>
                  <a:noFill/>
                </a:ln>
                <a:solidFill>
                  <a:prstClr val="black"/>
                </a:solidFill>
                <a:effectLst/>
                <a:uLnTx/>
                <a:uFillTx/>
                <a:latin typeface="Avenir" panose="02000503020000020003" pitchFamily="2" charset="0"/>
                <a:ea typeface="+mn-ea"/>
                <a:cs typeface="+mn-cs"/>
              </a:rPr>
              <a:t>doi.org</a:t>
            </a:r>
            <a:r>
              <a:rPr kumimoji="0" lang="fr-FR" sz="1200" b="0" i="0" u="none" strike="noStrike" kern="1200" cap="none" spc="0" normalizeH="0" baseline="0" noProof="0" dirty="0">
                <a:ln>
                  <a:noFill/>
                </a:ln>
                <a:solidFill>
                  <a:prstClr val="black"/>
                </a:solidFill>
                <a:effectLst/>
                <a:uLnTx/>
                <a:uFillTx/>
                <a:latin typeface="Avenir" panose="02000503020000020003" pitchFamily="2" charset="0"/>
                <a:ea typeface="+mn-ea"/>
                <a:cs typeface="+mn-cs"/>
              </a:rPr>
              <a:t>/10.1186/s13059-023-03143-0</a:t>
            </a:r>
          </a:p>
        </p:txBody>
      </p:sp>
      <p:sp>
        <p:nvSpPr>
          <p:cNvPr id="4" name="Rectangle 3">
            <a:extLst>
              <a:ext uri="{FF2B5EF4-FFF2-40B4-BE49-F238E27FC236}">
                <a16:creationId xmlns:a16="http://schemas.microsoft.com/office/drawing/2014/main" id="{59B9BAC6-80DA-061A-87A8-59884046536D}"/>
              </a:ext>
            </a:extLst>
          </p:cNvPr>
          <p:cNvSpPr/>
          <p:nvPr/>
        </p:nvSpPr>
        <p:spPr>
          <a:xfrm>
            <a:off x="609600" y="957263"/>
            <a:ext cx="304800" cy="428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0" name="Picture 2" descr="figure 1">
            <a:extLst>
              <a:ext uri="{FF2B5EF4-FFF2-40B4-BE49-F238E27FC236}">
                <a16:creationId xmlns:a16="http://schemas.microsoft.com/office/drawing/2014/main" id="{9C9D2932-CBEA-0688-129C-6A0AD84CCE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3591" y="1171575"/>
            <a:ext cx="7008283" cy="47676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3736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odays talk">
            <a:extLst>
              <a:ext uri="{FF2B5EF4-FFF2-40B4-BE49-F238E27FC236}">
                <a16:creationId xmlns:a16="http://schemas.microsoft.com/office/drawing/2014/main" id="{589165D2-9948-A951-7ACC-716DBD5A98AA}"/>
              </a:ext>
            </a:extLst>
          </p:cNvPr>
          <p:cNvSpPr txBox="1">
            <a:spLocks/>
          </p:cNvSpPr>
          <p:nvPr/>
        </p:nvSpPr>
        <p:spPr>
          <a:xfrm>
            <a:off x="0" y="0"/>
            <a:ext cx="12192000" cy="1098549"/>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6400" kern="1200">
                <a:solidFill>
                  <a:srgbClr val="011A99"/>
                </a:solidFill>
                <a:latin typeface="Avenir Black"/>
                <a:ea typeface="Avenir Black"/>
                <a:cs typeface="Avenir Black"/>
                <a:sym typeface="Avenir Black"/>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11A99"/>
                </a:solidFill>
                <a:effectLst/>
                <a:uLnTx/>
                <a:uFillTx/>
                <a:latin typeface="Avenir Black"/>
                <a:sym typeface="Avenir Black"/>
              </a:rPr>
              <a:t>Differential abundance testing tool categories</a:t>
            </a:r>
          </a:p>
        </p:txBody>
      </p:sp>
      <p:sp>
        <p:nvSpPr>
          <p:cNvPr id="7" name="Rectangle 6">
            <a:extLst>
              <a:ext uri="{FF2B5EF4-FFF2-40B4-BE49-F238E27FC236}">
                <a16:creationId xmlns:a16="http://schemas.microsoft.com/office/drawing/2014/main" id="{EC8EAECE-4AB2-B156-FD48-ABE6BE5CF616}"/>
              </a:ext>
            </a:extLst>
          </p:cNvPr>
          <p:cNvSpPr/>
          <p:nvPr/>
        </p:nvSpPr>
        <p:spPr>
          <a:xfrm>
            <a:off x="609600" y="957263"/>
            <a:ext cx="304800" cy="428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D864CC9A-20B1-9749-E93D-21C484BE8DDB}"/>
              </a:ext>
            </a:extLst>
          </p:cNvPr>
          <p:cNvSpPr txBox="1"/>
          <p:nvPr/>
        </p:nvSpPr>
        <p:spPr>
          <a:xfrm>
            <a:off x="914400" y="1098549"/>
            <a:ext cx="10447867" cy="5262979"/>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Clustering-based methods: </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D</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ependent on having appropriately binned cells into phenotypically coherent cell populations</a:t>
            </a:r>
          </a:p>
          <a:p>
            <a:pPr marL="914400" lvl="1" indent="-457200">
              <a:buFont typeface="Arial" panose="020B0604020202020204" pitchFamily="34" charset="0"/>
              <a:buChar char="•"/>
            </a:pPr>
            <a:r>
              <a:rPr lang="en-US" sz="2800" b="0" i="0" dirty="0">
                <a:solidFill>
                  <a:srgbClr val="333333"/>
                </a:solidFill>
                <a:effectLst/>
                <a:highlight>
                  <a:srgbClr val="FFFFFF"/>
                </a:highlight>
                <a:latin typeface="Arial" panose="020B0604020202020204" pitchFamily="34" charset="0"/>
                <a:cs typeface="Arial" panose="020B0604020202020204" pitchFamily="34" charset="0"/>
              </a:rPr>
              <a:t>Limitations in identifying novel, and functionally distinct cellular subsets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E.g., </a:t>
            </a:r>
            <a:r>
              <a:rPr lang="en-US" sz="2800" b="0" i="0" dirty="0" err="1">
                <a:solidFill>
                  <a:srgbClr val="333333"/>
                </a:solidFill>
                <a:effectLst/>
                <a:highlight>
                  <a:srgbClr val="FFFFFF"/>
                </a:highlight>
                <a:latin typeface="Arial" panose="020B0604020202020204" pitchFamily="34" charset="0"/>
                <a:cs typeface="Arial" panose="020B0604020202020204" pitchFamily="34" charset="0"/>
              </a:rPr>
              <a:t>Cydar</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 (2017), </a:t>
            </a:r>
            <a:r>
              <a:rPr lang="en-US" sz="2800" b="0" i="0" dirty="0" err="1">
                <a:solidFill>
                  <a:srgbClr val="333333"/>
                </a:solidFill>
                <a:effectLst/>
                <a:highlight>
                  <a:srgbClr val="FFFFFF"/>
                </a:highlight>
                <a:latin typeface="Arial" panose="020B0604020202020204" pitchFamily="34" charset="0"/>
                <a:cs typeface="Arial" panose="020B0604020202020204" pitchFamily="34" charset="0"/>
              </a:rPr>
              <a:t>Diffcyt</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 (2019)</a:t>
            </a:r>
          </a:p>
          <a:p>
            <a:pPr marL="914400" lvl="1" indent="-457200">
              <a:buFont typeface="Arial" panose="020B0604020202020204" pitchFamily="34" charset="0"/>
              <a:buChar char="•"/>
            </a:pPr>
            <a:endParaRPr lang="en-US"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Clustering-free</a:t>
            </a:r>
          </a:p>
          <a:p>
            <a:pPr marL="914400" lvl="1" indent="-457200">
              <a:buFont typeface="Arial" panose="020B0604020202020204" pitchFamily="34" charset="0"/>
              <a:buChar char="•"/>
            </a:pPr>
            <a:r>
              <a:rPr lang="en-US" sz="2800" b="0" i="0" dirty="0">
                <a:solidFill>
                  <a:srgbClr val="333333"/>
                </a:solidFill>
                <a:effectLst/>
                <a:highlight>
                  <a:srgbClr val="FFFFFF"/>
                </a:highlight>
                <a:latin typeface="Arial" panose="020B0604020202020204" pitchFamily="34" charset="0"/>
                <a:cs typeface="Arial" panose="020B0604020202020204" pitchFamily="34" charset="0"/>
              </a:rPr>
              <a:t>Infer condition-specific per-cell importances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A </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more granular approach for identifying outcome-associated cells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E.g., Meld (2021), CNA(2022), Milo (2022), etc.</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543023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odays talk">
            <a:extLst>
              <a:ext uri="{FF2B5EF4-FFF2-40B4-BE49-F238E27FC236}">
                <a16:creationId xmlns:a16="http://schemas.microsoft.com/office/drawing/2014/main" id="{589165D2-9948-A951-7ACC-716DBD5A98AA}"/>
              </a:ext>
            </a:extLst>
          </p:cNvPr>
          <p:cNvSpPr txBox="1">
            <a:spLocks/>
          </p:cNvSpPr>
          <p:nvPr/>
        </p:nvSpPr>
        <p:spPr>
          <a:xfrm>
            <a:off x="0" y="0"/>
            <a:ext cx="12192000" cy="1098549"/>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6400" kern="1200">
                <a:solidFill>
                  <a:srgbClr val="011A99"/>
                </a:solidFill>
                <a:latin typeface="Avenir Black"/>
                <a:ea typeface="Avenir Black"/>
                <a:cs typeface="Avenir Black"/>
                <a:sym typeface="Avenir Black"/>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11A99"/>
                </a:solidFill>
                <a:effectLst/>
                <a:uLnTx/>
                <a:uFillTx/>
                <a:latin typeface="Avenir Black"/>
                <a:sym typeface="Avenir Black"/>
              </a:rPr>
              <a:t>Differential abundance testing tool categories</a:t>
            </a:r>
          </a:p>
        </p:txBody>
      </p:sp>
      <p:sp>
        <p:nvSpPr>
          <p:cNvPr id="7" name="Rectangle 6">
            <a:extLst>
              <a:ext uri="{FF2B5EF4-FFF2-40B4-BE49-F238E27FC236}">
                <a16:creationId xmlns:a16="http://schemas.microsoft.com/office/drawing/2014/main" id="{EC8EAECE-4AB2-B156-FD48-ABE6BE5CF616}"/>
              </a:ext>
            </a:extLst>
          </p:cNvPr>
          <p:cNvSpPr/>
          <p:nvPr/>
        </p:nvSpPr>
        <p:spPr>
          <a:xfrm>
            <a:off x="609600" y="957263"/>
            <a:ext cx="304800" cy="428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D864CC9A-20B1-9749-E93D-21C484BE8DDB}"/>
              </a:ext>
            </a:extLst>
          </p:cNvPr>
          <p:cNvSpPr txBox="1"/>
          <p:nvPr/>
        </p:nvSpPr>
        <p:spPr>
          <a:xfrm>
            <a:off x="914400" y="1098549"/>
            <a:ext cx="10447867" cy="5262979"/>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Clustering-based methods: </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D</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ependent on having appropriately binned cells into phenotypically coherent cell populations</a:t>
            </a:r>
          </a:p>
          <a:p>
            <a:pPr marL="914400" lvl="1" indent="-457200">
              <a:buFont typeface="Arial" panose="020B0604020202020204" pitchFamily="34" charset="0"/>
              <a:buChar char="•"/>
            </a:pPr>
            <a:r>
              <a:rPr lang="en-US" sz="2800" b="0" i="0" dirty="0">
                <a:solidFill>
                  <a:srgbClr val="333333"/>
                </a:solidFill>
                <a:effectLst/>
                <a:highlight>
                  <a:srgbClr val="FFFFFF"/>
                </a:highlight>
                <a:latin typeface="Arial" panose="020B0604020202020204" pitchFamily="34" charset="0"/>
                <a:cs typeface="Arial" panose="020B0604020202020204" pitchFamily="34" charset="0"/>
              </a:rPr>
              <a:t>Limitations in identifying novel, and functionally distinct cellular subsets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E.g., </a:t>
            </a:r>
            <a:r>
              <a:rPr lang="en-US" sz="2800" b="0" i="0" dirty="0" err="1">
                <a:solidFill>
                  <a:srgbClr val="333333"/>
                </a:solidFill>
                <a:effectLst/>
                <a:highlight>
                  <a:srgbClr val="FFFFFF"/>
                </a:highlight>
                <a:latin typeface="Arial" panose="020B0604020202020204" pitchFamily="34" charset="0"/>
                <a:cs typeface="Arial" panose="020B0604020202020204" pitchFamily="34" charset="0"/>
              </a:rPr>
              <a:t>Cydar</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 (2017), </a:t>
            </a:r>
            <a:r>
              <a:rPr lang="en-US" sz="2800" b="0" i="0" dirty="0" err="1">
                <a:solidFill>
                  <a:srgbClr val="333333"/>
                </a:solidFill>
                <a:effectLst/>
                <a:highlight>
                  <a:srgbClr val="FFFFFF"/>
                </a:highlight>
                <a:latin typeface="Arial" panose="020B0604020202020204" pitchFamily="34" charset="0"/>
                <a:cs typeface="Arial" panose="020B0604020202020204" pitchFamily="34" charset="0"/>
              </a:rPr>
              <a:t>Diffcyt</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 (2019)</a:t>
            </a:r>
          </a:p>
          <a:p>
            <a:pPr marL="914400" lvl="1" indent="-457200">
              <a:buFont typeface="Arial" panose="020B0604020202020204" pitchFamily="34" charset="0"/>
              <a:buChar char="•"/>
            </a:pPr>
            <a:endParaRPr lang="en-US"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Clustering-free</a:t>
            </a:r>
          </a:p>
          <a:p>
            <a:pPr marL="914400" lvl="1" indent="-457200">
              <a:buFont typeface="Arial" panose="020B0604020202020204" pitchFamily="34" charset="0"/>
              <a:buChar char="•"/>
            </a:pPr>
            <a:r>
              <a:rPr lang="en-US" sz="2800" b="0" i="0" dirty="0">
                <a:solidFill>
                  <a:srgbClr val="333333"/>
                </a:solidFill>
                <a:effectLst/>
                <a:highlight>
                  <a:srgbClr val="FFFFFF"/>
                </a:highlight>
                <a:latin typeface="Arial" panose="020B0604020202020204" pitchFamily="34" charset="0"/>
                <a:cs typeface="Arial" panose="020B0604020202020204" pitchFamily="34" charset="0"/>
              </a:rPr>
              <a:t>Infer condition-specific per-cell importances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A </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more granular approach for identifying outcome-associated cells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E.g., MELD (2021), CNA(2022), Milo (2022), etc.</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50513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8"/>
          <p:cNvSpPr txBox="1">
            <a:spLocks noGrp="1"/>
          </p:cNvSpPr>
          <p:nvPr>
            <p:ph type="title"/>
          </p:nvPr>
        </p:nvSpPr>
        <p:spPr>
          <a:xfrm>
            <a:off x="0" y="180623"/>
            <a:ext cx="12192000" cy="733600"/>
          </a:xfrm>
          <a:prstGeom prst="rect">
            <a:avLst/>
          </a:prstGeom>
        </p:spPr>
        <p:txBody>
          <a:bodyPr spcFirstLastPara="1" vert="horz" wrap="square" lIns="121900" tIns="60933" rIns="121900" bIns="60933" numCol="1" anchor="ctr" anchorCtr="0" compatLnSpc="1">
            <a:prstTxWarp prst="textNoShape">
              <a:avLst/>
            </a:prstTxWarp>
            <a:normAutofit/>
          </a:bodyPr>
          <a:lstStyle/>
          <a:p>
            <a:r>
              <a:rPr lang="en-GB" dirty="0"/>
              <a:t>DA testing examples</a:t>
            </a:r>
            <a:endParaRPr dirty="0"/>
          </a:p>
        </p:txBody>
      </p:sp>
      <p:sp>
        <p:nvSpPr>
          <p:cNvPr id="180" name="Google Shape;180;p28"/>
          <p:cNvSpPr txBox="1">
            <a:spLocks noGrp="1"/>
          </p:cNvSpPr>
          <p:nvPr>
            <p:ph type="body" idx="1"/>
          </p:nvPr>
        </p:nvSpPr>
        <p:spPr>
          <a:xfrm>
            <a:off x="991565" y="2157662"/>
            <a:ext cx="7446380" cy="1666754"/>
          </a:xfrm>
          <a:prstGeom prst="rect">
            <a:avLst/>
          </a:prstGeom>
          <a:noFill/>
          <a:ln>
            <a:noFill/>
          </a:ln>
        </p:spPr>
        <p:txBody>
          <a:bodyPr spcFirstLastPara="1" vert="horz" wrap="square" lIns="121900" tIns="60933" rIns="121900" bIns="60933" numCol="1" anchor="t" anchorCtr="0" compatLnSpc="1">
            <a:prstTxWarp prst="textNoShape">
              <a:avLst/>
            </a:prstTxWarp>
            <a:normAutofit/>
          </a:bodyPr>
          <a:lstStyle/>
          <a:p>
            <a:pPr>
              <a:spcBef>
                <a:spcPts val="0"/>
              </a:spcBef>
              <a:buClr>
                <a:srgbClr val="7F7F7F"/>
              </a:buClr>
            </a:pPr>
            <a:r>
              <a:rPr lang="en-US" sz="3200" dirty="0" err="1">
                <a:solidFill>
                  <a:schemeClr val="tx1"/>
                </a:solidFill>
              </a:rPr>
              <a:t>Cydar</a:t>
            </a:r>
            <a:endParaRPr lang="en-US" sz="3200" dirty="0">
              <a:solidFill>
                <a:schemeClr val="tx1"/>
              </a:solidFill>
            </a:endParaRPr>
          </a:p>
          <a:p>
            <a:pPr>
              <a:spcBef>
                <a:spcPts val="0"/>
              </a:spcBef>
              <a:buClr>
                <a:srgbClr val="7F7F7F"/>
              </a:buClr>
            </a:pPr>
            <a:r>
              <a:rPr lang="en-US" sz="3200" dirty="0">
                <a:solidFill>
                  <a:schemeClr val="tx1"/>
                </a:solidFill>
              </a:rPr>
              <a:t>CNA</a:t>
            </a:r>
            <a:endParaRPr sz="3200" dirty="0">
              <a:solidFill>
                <a:schemeClr val="tx1"/>
              </a:solidFill>
            </a:endParaRPr>
          </a:p>
          <a:p>
            <a:pPr>
              <a:lnSpc>
                <a:spcPct val="115000"/>
              </a:lnSpc>
              <a:spcBef>
                <a:spcPts val="0"/>
              </a:spcBef>
              <a:buClr>
                <a:srgbClr val="7F7F7F"/>
              </a:buClr>
            </a:pPr>
            <a:r>
              <a:rPr lang="en-GB" sz="3200" dirty="0">
                <a:solidFill>
                  <a:schemeClr val="tx1"/>
                </a:solidFill>
              </a:rPr>
              <a:t>Milo</a:t>
            </a:r>
            <a:endParaRPr sz="3200" dirty="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32478F7-5FC4-63EF-5DEF-FB238D8C714F}"/>
              </a:ext>
            </a:extLst>
          </p:cNvPr>
          <p:cNvSpPr>
            <a:spLocks noGrp="1"/>
          </p:cNvSpPr>
          <p:nvPr>
            <p:ph type="title"/>
          </p:nvPr>
        </p:nvSpPr>
        <p:spPr>
          <a:xfrm>
            <a:off x="609600" y="0"/>
            <a:ext cx="10972800" cy="1143000"/>
          </a:xfrm>
        </p:spPr>
        <p:txBody>
          <a:bodyPr/>
          <a:lstStyle/>
          <a:p>
            <a:r>
              <a:rPr lang="en-US" sz="3200" dirty="0">
                <a:solidFill>
                  <a:srgbClr val="011A99"/>
                </a:solidFill>
                <a:latin typeface="Avenir Black"/>
                <a:sym typeface="Avenir Black"/>
              </a:rPr>
              <a:t>Mass cytometry inspired DA method: </a:t>
            </a:r>
            <a:r>
              <a:rPr lang="en-US" sz="3200" dirty="0" err="1">
                <a:solidFill>
                  <a:srgbClr val="011A99"/>
                </a:solidFill>
                <a:latin typeface="Avenir Black"/>
                <a:sym typeface="Avenir Black"/>
              </a:rPr>
              <a:t>Cydar</a:t>
            </a:r>
            <a:endParaRPr lang="en-US" sz="3200" dirty="0">
              <a:solidFill>
                <a:srgbClr val="011A99"/>
              </a:solidFill>
              <a:latin typeface="Avenir Black"/>
              <a:sym typeface="Avenir Black"/>
            </a:endParaRPr>
          </a:p>
        </p:txBody>
      </p:sp>
      <p:pic>
        <p:nvPicPr>
          <p:cNvPr id="1026" name="Picture 2" descr="Figure 1">
            <a:extLst>
              <a:ext uri="{FF2B5EF4-FFF2-40B4-BE49-F238E27FC236}">
                <a16:creationId xmlns:a16="http://schemas.microsoft.com/office/drawing/2014/main" id="{14B72EB5-9352-EC55-946E-4554D7830EF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50" b="50996"/>
          <a:stretch/>
        </p:blipFill>
        <p:spPr bwMode="auto">
          <a:xfrm>
            <a:off x="438043" y="1697639"/>
            <a:ext cx="7404696" cy="326866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9356806-8339-280E-0AD9-9934C358F0D6}"/>
              </a:ext>
            </a:extLst>
          </p:cNvPr>
          <p:cNvSpPr txBox="1"/>
          <p:nvPr/>
        </p:nvSpPr>
        <p:spPr>
          <a:xfrm>
            <a:off x="7967403" y="1143000"/>
            <a:ext cx="3786554" cy="5078313"/>
          </a:xfrm>
          <a:prstGeom prst="rect">
            <a:avLst/>
          </a:prstGeom>
          <a:noFill/>
        </p:spPr>
        <p:txBody>
          <a:bodyPr wrap="square" rtlCol="0">
            <a:spAutoFit/>
          </a:bodyPr>
          <a:lstStyle/>
          <a:p>
            <a:pPr marL="285750" indent="-285750">
              <a:buFont typeface="Arial" panose="020B0604020202020204" pitchFamily="34" charset="0"/>
              <a:buChar char="•"/>
            </a:pPr>
            <a:r>
              <a:rPr lang="en-US" dirty="0"/>
              <a:t>Mass cytometry is also high dimensional data!</a:t>
            </a:r>
          </a:p>
          <a:p>
            <a:pPr marL="285750" indent="-285750">
              <a:buFont typeface="Arial" panose="020B0604020202020204" pitchFamily="34" charset="0"/>
              <a:buChar char="•"/>
            </a:pPr>
            <a:r>
              <a:rPr lang="en-US" dirty="0"/>
              <a:t>each hypersphere is centered on an existing cell and has radius r = 0.5√M. Can be overlapping</a:t>
            </a:r>
          </a:p>
          <a:p>
            <a:pPr marL="285750" indent="-285750">
              <a:buFont typeface="Arial" panose="020B0604020202020204" pitchFamily="34" charset="0"/>
              <a:buChar char="•"/>
            </a:pPr>
            <a:r>
              <a:rPr lang="en-US" dirty="0"/>
              <a:t>count the number of cells from each sample assigned to each hypersphere</a:t>
            </a:r>
          </a:p>
          <a:p>
            <a:pPr marL="285750" indent="-285750">
              <a:buFont typeface="Arial" panose="020B0604020202020204" pitchFamily="34" charset="0"/>
              <a:buChar char="•"/>
            </a:pPr>
            <a:r>
              <a:rPr lang="en-US" dirty="0"/>
              <a:t>Testing is performed with negative binomial generalized linear models (NB GLMs), </a:t>
            </a:r>
          </a:p>
          <a:p>
            <a:pPr marL="742950" lvl="1" indent="-285750">
              <a:buFont typeface="Arial" panose="020B0604020202020204" pitchFamily="34" charset="0"/>
              <a:buChar char="•"/>
            </a:pPr>
            <a:r>
              <a:rPr lang="en-US" dirty="0"/>
              <a:t>accounts for the discrete nature of counts and model overdispersion</a:t>
            </a:r>
          </a:p>
          <a:p>
            <a:pPr marL="285750" indent="-285750">
              <a:buFont typeface="Arial" panose="020B0604020202020204" pitchFamily="34" charset="0"/>
              <a:buChar char="•"/>
            </a:pPr>
            <a:r>
              <a:rPr lang="en-US" dirty="0"/>
              <a:t>Weighted version of BH correction based on volume of hyperspheres </a:t>
            </a:r>
          </a:p>
        </p:txBody>
      </p:sp>
    </p:spTree>
    <p:extLst>
      <p:ext uri="{BB962C8B-B14F-4D97-AF65-F5344CB8AC3E}">
        <p14:creationId xmlns:p14="http://schemas.microsoft.com/office/powerpoint/2010/main" val="22515613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223241</TotalTime>
  <Words>3314</Words>
  <Application>Microsoft Macintosh PowerPoint</Application>
  <PresentationFormat>Widescreen</PresentationFormat>
  <Paragraphs>206</Paragraphs>
  <Slides>24</Slides>
  <Notes>20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24</vt:i4>
      </vt:variant>
    </vt:vector>
  </HeadingPairs>
  <TitlesOfParts>
    <vt:vector size="36" baseType="lpstr">
      <vt:lpstr>Arial</vt:lpstr>
      <vt:lpstr>Avenir</vt:lpstr>
      <vt:lpstr>Avenir Black</vt:lpstr>
      <vt:lpstr>Avenir Book</vt:lpstr>
      <vt:lpstr>Calibri</vt:lpstr>
      <vt:lpstr>Calibri Light</vt:lpstr>
      <vt:lpstr>Comfortaa</vt:lpstr>
      <vt:lpstr>Georgia</vt:lpstr>
      <vt:lpstr>Harding</vt:lpstr>
      <vt:lpstr>Wingdings</vt:lpstr>
      <vt:lpstr>Office Theme</vt:lpstr>
      <vt:lpstr>1_Office Theme</vt:lpstr>
      <vt:lpstr>2024 Single Cell Workship Colombia  Module 6: Single-cell data differential abundance testing</vt:lpstr>
      <vt:lpstr>PowerPoint Presentation</vt:lpstr>
      <vt:lpstr>PowerPoint Presentation</vt:lpstr>
      <vt:lpstr>PowerPoint Presentation</vt:lpstr>
      <vt:lpstr>PowerPoint Presentation</vt:lpstr>
      <vt:lpstr>PowerPoint Presentation</vt:lpstr>
      <vt:lpstr>PowerPoint Presentation</vt:lpstr>
      <vt:lpstr>DA testing examples</vt:lpstr>
      <vt:lpstr>Mass cytometry inspired DA method: Cydar</vt:lpstr>
      <vt:lpstr>Co-varying neighborhood analysis (CNA)</vt:lpstr>
      <vt:lpstr>Co-varying neighborhood analysis (CNA)</vt:lpstr>
      <vt:lpstr>Milo: Differential abundance testing on single-cell data using k-nearest neighbor graphs</vt:lpstr>
      <vt:lpstr>Milo: Differential abundance testing on single-cell data using k-nearest neighbor graphs</vt:lpstr>
      <vt:lpstr>Milo: Differential abundance testing on single-cell data using k-nearest neighbor graphs</vt:lpstr>
      <vt:lpstr>Example using Milo on simulated dataset</vt:lpstr>
      <vt:lpstr>Example using Milo on simulated dataset</vt:lpstr>
      <vt:lpstr>Compare Milo against some other methods</vt:lpstr>
      <vt:lpstr>Benchmark using simulated dataset</vt:lpstr>
      <vt:lpstr>Benchmark using simulated dataset</vt:lpstr>
      <vt:lpstr>Benchmark using simulated dataset</vt:lpstr>
      <vt:lpstr>PowerPoint Presentation</vt:lpstr>
      <vt:lpstr>Real world example using Milo</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orr</dc:creator>
  <cp:lastModifiedBy>David Fischer</cp:lastModifiedBy>
  <cp:revision>3011</cp:revision>
  <cp:lastPrinted>2018-01-26T19:04:27Z</cp:lastPrinted>
  <dcterms:created xsi:type="dcterms:W3CDTF">2010-07-09T16:14:01Z</dcterms:created>
  <dcterms:modified xsi:type="dcterms:W3CDTF">2024-07-13T20:33:15Z</dcterms:modified>
</cp:coreProperties>
</file>